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55" r:id="rId4"/>
  </p:sldMasterIdLst>
  <p:notesMasterIdLst>
    <p:notesMasterId r:id="rId6"/>
  </p:notesMasterIdLst>
  <p:handoutMasterIdLst>
    <p:handoutMasterId r:id="rId7"/>
  </p:handoutMasterIdLst>
  <p:sldIdLst>
    <p:sldId id="327" r:id="rId5"/>
  </p:sldIdLst>
  <p:sldSz cx="30279975" cy="42808525"/>
  <p:notesSz cx="6794500" cy="9906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Segoe UI" panose="020B0502040204020203" pitchFamily="34" charset="0"/>
      <p:regular r:id="rId12"/>
      <p:bold r:id="rId13"/>
      <p:italic r:id="rId14"/>
      <p:boldItalic r:id="rId15"/>
    </p:embeddedFont>
  </p:embeddedFont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charset="0"/>
        <a:ea typeface="+mn-ea"/>
        <a:cs typeface="+mn-cs"/>
      </a:defRPr>
    </a:lvl1pPr>
    <a:lvl2pPr marL="235032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charset="0"/>
        <a:ea typeface="+mn-ea"/>
        <a:cs typeface="+mn-cs"/>
      </a:defRPr>
    </a:lvl2pPr>
    <a:lvl3pPr marL="4700656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charset="0"/>
        <a:ea typeface="+mn-ea"/>
        <a:cs typeface="+mn-cs"/>
      </a:defRPr>
    </a:lvl3pPr>
    <a:lvl4pPr marL="7050984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charset="0"/>
        <a:ea typeface="+mn-ea"/>
        <a:cs typeface="+mn-cs"/>
      </a:defRPr>
    </a:lvl4pPr>
    <a:lvl5pPr marL="9401312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charset="0"/>
        <a:ea typeface="+mn-ea"/>
        <a:cs typeface="+mn-cs"/>
      </a:defRPr>
    </a:lvl5pPr>
    <a:lvl6pPr marL="11751640" algn="l" defTabSz="4700656" rtl="0" eaLnBrk="1" latinLnBrk="0" hangingPunct="1">
      <a:defRPr sz="7200" kern="1200">
        <a:solidFill>
          <a:schemeClr val="tx1"/>
        </a:solidFill>
        <a:latin typeface="Arial" charset="0"/>
        <a:ea typeface="+mn-ea"/>
        <a:cs typeface="+mn-cs"/>
      </a:defRPr>
    </a:lvl6pPr>
    <a:lvl7pPr marL="14101968" algn="l" defTabSz="4700656" rtl="0" eaLnBrk="1" latinLnBrk="0" hangingPunct="1">
      <a:defRPr sz="7200" kern="1200">
        <a:solidFill>
          <a:schemeClr val="tx1"/>
        </a:solidFill>
        <a:latin typeface="Arial" charset="0"/>
        <a:ea typeface="+mn-ea"/>
        <a:cs typeface="+mn-cs"/>
      </a:defRPr>
    </a:lvl7pPr>
    <a:lvl8pPr marL="16452296" algn="l" defTabSz="4700656" rtl="0" eaLnBrk="1" latinLnBrk="0" hangingPunct="1">
      <a:defRPr sz="7200" kern="1200">
        <a:solidFill>
          <a:schemeClr val="tx1"/>
        </a:solidFill>
        <a:latin typeface="Arial" charset="0"/>
        <a:ea typeface="+mn-ea"/>
        <a:cs typeface="+mn-cs"/>
      </a:defRPr>
    </a:lvl8pPr>
    <a:lvl9pPr marL="18802624" algn="l" defTabSz="4700656" rtl="0" eaLnBrk="1" latinLnBrk="0" hangingPunct="1">
      <a:defRPr sz="7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orient="horz" pos="18144">
          <p15:clr>
            <a:srgbClr val="A4A3A4"/>
          </p15:clr>
        </p15:guide>
        <p15:guide id="5" orient="horz" pos="13608">
          <p15:clr>
            <a:srgbClr val="A4A3A4"/>
          </p15:clr>
        </p15:guide>
        <p15:guide id="6" pos="9072">
          <p15:clr>
            <a:srgbClr val="A4A3A4"/>
          </p15:clr>
        </p15:guide>
        <p15:guide id="7" orient="horz" pos="2140">
          <p15:clr>
            <a:srgbClr val="A4A3A4"/>
          </p15:clr>
        </p15:guide>
        <p15:guide id="8" orient="horz" pos="1605">
          <p15:clr>
            <a:srgbClr val="A4A3A4"/>
          </p15:clr>
        </p15:guide>
        <p15:guide id="9" orient="horz" pos="17977">
          <p15:clr>
            <a:srgbClr val="A4A3A4"/>
          </p15:clr>
        </p15:guide>
        <p15:guide id="10" orient="horz" pos="13483">
          <p15:clr>
            <a:srgbClr val="A4A3A4"/>
          </p15:clr>
        </p15:guide>
        <p15:guide id="11" pos="3028">
          <p15:clr>
            <a:srgbClr val="A4A3A4"/>
          </p15:clr>
        </p15:guide>
        <p15:guide id="12" pos="95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6">
          <p15:clr>
            <a:srgbClr val="A4A3A4"/>
          </p15:clr>
        </p15:guide>
        <p15:guide id="3" orient="horz" pos="3120">
          <p15:clr>
            <a:srgbClr val="A4A3A4"/>
          </p15:clr>
        </p15:guide>
        <p15:guide id="4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rcanu Catrinel" initials="TC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DC3"/>
    <a:srgbClr val="4AA0B1"/>
    <a:srgbClr val="9ECDD6"/>
    <a:srgbClr val="B8DBE2"/>
    <a:srgbClr val="008080"/>
    <a:srgbClr val="FF9900"/>
    <a:srgbClr val="92D050"/>
    <a:srgbClr val="D76213"/>
    <a:srgbClr val="FF5050"/>
    <a:srgbClr val="5C8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3" autoAdjust="0"/>
    <p:restoredTop sz="78488" autoAdjust="0"/>
  </p:normalViewPr>
  <p:slideViewPr>
    <p:cSldViewPr snapToGrid="0">
      <p:cViewPr>
        <p:scale>
          <a:sx n="33" d="100"/>
          <a:sy n="33" d="100"/>
        </p:scale>
        <p:origin x="912" y="144"/>
      </p:cViewPr>
      <p:guideLst>
        <p:guide orient="horz" pos="2160"/>
        <p:guide pos="2880"/>
        <p:guide orient="horz" pos="1620"/>
        <p:guide orient="horz" pos="18144"/>
        <p:guide orient="horz" pos="13608"/>
        <p:guide pos="9072"/>
        <p:guide orient="horz" pos="2140"/>
        <p:guide orient="horz" pos="1605"/>
        <p:guide orient="horz" pos="17977"/>
        <p:guide orient="horz" pos="13483"/>
        <p:guide pos="3028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253"/>
    </p:cViewPr>
  </p:sorterViewPr>
  <p:notesViewPr>
    <p:cSldViewPr snapToGrid="0">
      <p:cViewPr varScale="1">
        <p:scale>
          <a:sx n="77" d="100"/>
          <a:sy n="77" d="100"/>
        </p:scale>
        <p:origin x="-1248" y="-108"/>
      </p:cViewPr>
      <p:guideLst>
        <p:guide orient="horz" pos="2141"/>
        <p:guide pos="3126"/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86894" y="9422500"/>
            <a:ext cx="184756" cy="30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58" tIns="45678" rIns="91358" bIns="4567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n-GB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5966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397" y="4735543"/>
            <a:ext cx="4976620" cy="25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88" tIns="45089" rIns="91788" bIns="45089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noProof="0"/>
          </a:p>
        </p:txBody>
      </p:sp>
      <p:sp>
        <p:nvSpPr>
          <p:cNvPr id="16387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92325" y="754063"/>
            <a:ext cx="2609850" cy="3692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0" y="9295262"/>
            <a:ext cx="6794500" cy="30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8" tIns="45678" rIns="91358" bIns="45678">
            <a:spAutoFit/>
          </a:bodyPr>
          <a:lstStyle>
            <a:lvl1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GB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Copyright © 2017 - </a:t>
            </a:r>
            <a:r>
              <a:rPr lang="en-GB" sz="700" dirty="0" err="1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SCK•CEN</a:t>
            </a:r>
            <a:r>
              <a:rPr lang="en-GB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- </a:t>
            </a:r>
            <a:r>
              <a:rPr lang="en-US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This presentation contains data, information and formats for dedicated use only and may not be communicated, copied, reproduced, distributed or cited without the explicit written permission of </a:t>
            </a:r>
            <a:r>
              <a:rPr lang="en-US" sz="700" dirty="0" err="1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SCK•CEN</a:t>
            </a:r>
            <a:r>
              <a:rPr lang="en-US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28963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3917213" rtl="0" eaLnBrk="0" fontAlgn="base" hangingPunct="0">
      <a:spcBef>
        <a:spcPct val="30000"/>
      </a:spcBef>
      <a:spcAft>
        <a:spcPct val="0"/>
      </a:spcAft>
      <a:defRPr sz="5700" kern="1200">
        <a:solidFill>
          <a:schemeClr val="tx1"/>
        </a:solidFill>
        <a:latin typeface="Arial" charset="0"/>
        <a:ea typeface="+mn-ea"/>
        <a:cs typeface="+mn-cs"/>
      </a:defRPr>
    </a:lvl1pPr>
    <a:lvl2pPr marL="3819283" indent="-1468955" algn="l" defTabSz="3917213" rtl="0" eaLnBrk="0" fontAlgn="base" hangingPunct="0">
      <a:spcBef>
        <a:spcPct val="30000"/>
      </a:spcBef>
      <a:spcAft>
        <a:spcPct val="0"/>
      </a:spcAft>
      <a:defRPr sz="6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5875820" indent="-1175164" algn="l" defTabSz="3917213" rtl="0" eaLnBrk="0" fontAlgn="base" hangingPunct="0">
      <a:spcBef>
        <a:spcPct val="30000"/>
      </a:spcBef>
      <a:spcAft>
        <a:spcPct val="0"/>
      </a:spcAft>
      <a:defRPr sz="6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8226148" indent="-1175164" algn="l" defTabSz="3917213" rtl="0" eaLnBrk="0" fontAlgn="base" hangingPunct="0">
      <a:spcBef>
        <a:spcPct val="30000"/>
      </a:spcBef>
      <a:spcAft>
        <a:spcPct val="0"/>
      </a:spcAft>
      <a:defRPr sz="6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0576476" indent="-1175164" algn="l" defTabSz="3917213" rtl="0" eaLnBrk="0" fontAlgn="base" hangingPunct="0">
      <a:spcBef>
        <a:spcPct val="30000"/>
      </a:spcBef>
      <a:spcAft>
        <a:spcPct val="0"/>
      </a:spcAft>
      <a:defRPr sz="6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1751640" algn="l" defTabSz="4700656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6pPr>
    <a:lvl7pPr marL="14101968" algn="l" defTabSz="4700656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7pPr>
    <a:lvl8pPr marL="16452296" algn="l" defTabSz="4700656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8pPr>
    <a:lvl9pPr marL="18802624" algn="l" defTabSz="4700656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71003" y="9703265"/>
            <a:ext cx="25737979" cy="12206376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0800"/>
            </a:lvl1pPr>
          </a:lstStyle>
          <a:p>
            <a:r>
              <a:rPr lang="fr-FR" dirty="0" err="1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85003" y="22484383"/>
            <a:ext cx="22709981" cy="103354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300"/>
            </a:lvl1pPr>
            <a:lvl2pPr marL="1762746" indent="0" algn="ctr">
              <a:buNone/>
              <a:defRPr sz="7700"/>
            </a:lvl2pPr>
            <a:lvl3pPr marL="3525492" indent="0" algn="ctr">
              <a:buNone/>
              <a:defRPr sz="6900"/>
            </a:lvl3pPr>
            <a:lvl4pPr marL="5288238" indent="0" algn="ctr">
              <a:buNone/>
              <a:defRPr sz="6200"/>
            </a:lvl4pPr>
            <a:lvl5pPr marL="7050984" indent="0" algn="ctr">
              <a:buNone/>
              <a:defRPr sz="6200"/>
            </a:lvl5pPr>
            <a:lvl6pPr marL="8813730" indent="0" algn="ctr">
              <a:buNone/>
              <a:defRPr sz="6200"/>
            </a:lvl6pPr>
            <a:lvl7pPr marL="10576476" indent="0" algn="ctr">
              <a:buNone/>
              <a:defRPr sz="6200"/>
            </a:lvl7pPr>
            <a:lvl8pPr marL="12339222" indent="0" algn="ctr">
              <a:buNone/>
              <a:defRPr sz="6200"/>
            </a:lvl8pPr>
            <a:lvl9pPr marL="14101968" indent="0" algn="ctr">
              <a:buNone/>
              <a:defRPr sz="6200"/>
            </a:lvl9pPr>
          </a:lstStyle>
          <a:p>
            <a:r>
              <a:rPr lang="fr-FR" dirty="0" err="1"/>
              <a:t>Authors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618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310576" y="3274683"/>
            <a:ext cx="16184366" cy="46211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6500"/>
            </a:lvl1pPr>
          </a:lstStyle>
          <a:p>
            <a:r>
              <a:rPr lang="fr-FR" dirty="0" err="1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77570" y="9785899"/>
            <a:ext cx="28233270" cy="24653782"/>
          </a:xfrm>
          <a:prstGeom prst="rect">
            <a:avLst/>
          </a:prstGeom>
        </p:spPr>
        <p:txBody>
          <a:bodyPr/>
          <a:lstStyle>
            <a:lvl1pPr marL="1387346" indent="-1387346">
              <a:lnSpc>
                <a:spcPct val="100000"/>
              </a:lnSpc>
              <a:buClr>
                <a:srgbClr val="008080"/>
              </a:buClr>
              <a:buSzPct val="75000"/>
              <a:buFont typeface="Wingdings" panose="05000000000000000000" pitchFamily="2" charset="2"/>
              <a:buChar char="l"/>
              <a:defRPr/>
            </a:lvl1pPr>
            <a:lvl2pPr marL="3190899" indent="-1322060">
              <a:lnSpc>
                <a:spcPct val="100000"/>
              </a:lnSpc>
              <a:buClr>
                <a:srgbClr val="009999"/>
              </a:buClr>
              <a:buFont typeface="Arial" panose="020B0604020202020204" pitchFamily="34" charset="0"/>
              <a:buChar char="•"/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fr-FR" dirty="0" err="1"/>
              <a:t>Level</a:t>
            </a:r>
            <a:r>
              <a:rPr lang="fr-FR" dirty="0"/>
              <a:t> 1</a:t>
            </a:r>
          </a:p>
          <a:p>
            <a:pPr lvl="1"/>
            <a:r>
              <a:rPr lang="fr-FR" dirty="0" err="1"/>
              <a:t>Level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Level</a:t>
            </a:r>
            <a:r>
              <a:rPr lang="fr-FR" dirty="0"/>
              <a:t> 3</a:t>
            </a:r>
          </a:p>
        </p:txBody>
      </p:sp>
      <p:cxnSp>
        <p:nvCxnSpPr>
          <p:cNvPr id="4" name="Straight Connector 3"/>
          <p:cNvCxnSpPr/>
          <p:nvPr userDrawn="1"/>
        </p:nvCxnSpPr>
        <p:spPr bwMode="auto">
          <a:xfrm flipH="1">
            <a:off x="1177567" y="9129845"/>
            <a:ext cx="2910241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38408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6951" y="1432371"/>
            <a:ext cx="17267987" cy="63696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4400"/>
            </a:lvl1pPr>
          </a:lstStyle>
          <a:p>
            <a:r>
              <a:rPr lang="fr-FR" dirty="0" err="1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77564" y="9792647"/>
            <a:ext cx="13816634" cy="28539017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fr-FR" dirty="0" err="1"/>
              <a:t>Level</a:t>
            </a:r>
            <a:r>
              <a:rPr lang="fr-FR" dirty="0"/>
              <a:t> 1</a:t>
            </a:r>
          </a:p>
          <a:p>
            <a:pPr lvl="1"/>
            <a:r>
              <a:rPr lang="fr-FR" dirty="0" err="1"/>
              <a:t>Level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Level</a:t>
            </a:r>
            <a:r>
              <a:rPr lang="fr-FR" dirty="0"/>
              <a:t> 3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15678308" y="9792647"/>
            <a:ext cx="13816634" cy="28539017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fr-FR" dirty="0" err="1"/>
              <a:t>Level</a:t>
            </a:r>
            <a:r>
              <a:rPr lang="fr-FR" dirty="0"/>
              <a:t> 1</a:t>
            </a:r>
          </a:p>
          <a:p>
            <a:pPr lvl="1"/>
            <a:r>
              <a:rPr lang="fr-FR" dirty="0" err="1"/>
              <a:t>Level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Level</a:t>
            </a:r>
            <a:r>
              <a:rPr lang="fr-FR" dirty="0"/>
              <a:t> 3</a:t>
            </a:r>
          </a:p>
        </p:txBody>
      </p:sp>
      <p:cxnSp>
        <p:nvCxnSpPr>
          <p:cNvPr id="6" name="Straight Connector 5"/>
          <p:cNvCxnSpPr/>
          <p:nvPr userDrawn="1"/>
        </p:nvCxnSpPr>
        <p:spPr bwMode="auto">
          <a:xfrm flipH="1">
            <a:off x="1177567" y="9129845"/>
            <a:ext cx="2910241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938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51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/>
          <p:cNvSpPr/>
          <p:nvPr/>
        </p:nvSpPr>
        <p:spPr>
          <a:xfrm>
            <a:off x="14896313" y="20809612"/>
            <a:ext cx="463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7200" dirty="0">
                <a:solidFill>
                  <a:prstClr val="black"/>
                </a:solidFill>
                <a:latin typeface="Interstate-Regular" panose="02000603020000020004" pitchFamily="2" charset="0"/>
              </a:rPr>
              <a:t>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0259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</p:sldLayoutIdLst>
  <p:hf sldNum="0" hdr="0" ftr="0" dt="0"/>
  <p:txStyles>
    <p:titleStyle>
      <a:lvl1pPr algn="r" defTabSz="3525492" rtl="0" eaLnBrk="1" latinLnBrk="0" hangingPunct="1">
        <a:lnSpc>
          <a:spcPct val="90000"/>
        </a:lnSpc>
        <a:spcBef>
          <a:spcPct val="0"/>
        </a:spcBef>
        <a:buNone/>
        <a:defRPr sz="16500" b="1" kern="1200">
          <a:solidFill>
            <a:srgbClr val="4AA0B1"/>
          </a:solidFill>
          <a:latin typeface="+mj-lt"/>
          <a:ea typeface="+mj-ea"/>
          <a:cs typeface="+mj-cs"/>
        </a:defRPr>
      </a:lvl1pPr>
    </p:titleStyle>
    <p:bodyStyle>
      <a:lvl1pPr marL="881373" indent="-881373" algn="l" defTabSz="3525492" rtl="0" eaLnBrk="1" latinLnBrk="0" hangingPunct="1">
        <a:lnSpc>
          <a:spcPct val="100000"/>
        </a:lnSpc>
        <a:spcBef>
          <a:spcPts val="3856"/>
        </a:spcBef>
        <a:buFont typeface="Arial" panose="020B0604020202020204" pitchFamily="34" charset="0"/>
        <a:buChar char="•"/>
        <a:defRPr sz="14400" kern="1200">
          <a:solidFill>
            <a:schemeClr val="tx1"/>
          </a:solidFill>
          <a:latin typeface="+mn-lt"/>
          <a:ea typeface="+mn-ea"/>
          <a:cs typeface="+mn-cs"/>
        </a:defRPr>
      </a:lvl1pPr>
      <a:lvl2pPr marL="2644119" indent="-881373" algn="l" defTabSz="3525492" rtl="0" eaLnBrk="1" latinLnBrk="0" hangingPunct="1">
        <a:lnSpc>
          <a:spcPct val="100000"/>
        </a:lnSpc>
        <a:spcBef>
          <a:spcPts val="1928"/>
        </a:spcBef>
        <a:buFont typeface="Arial" panose="020B0604020202020204" pitchFamily="34" charset="0"/>
        <a:buChar char="•"/>
        <a:defRPr sz="12300" kern="1200">
          <a:solidFill>
            <a:schemeClr val="tx1"/>
          </a:solidFill>
          <a:latin typeface="+mn-lt"/>
          <a:ea typeface="+mn-ea"/>
          <a:cs typeface="+mn-cs"/>
        </a:defRPr>
      </a:lvl2pPr>
      <a:lvl3pPr marL="4406865" indent="-881373" algn="l" defTabSz="3525492" rtl="0" eaLnBrk="1" latinLnBrk="0" hangingPunct="1">
        <a:lnSpc>
          <a:spcPct val="100000"/>
        </a:lnSpc>
        <a:spcBef>
          <a:spcPts val="1928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3pPr>
      <a:lvl4pPr marL="6169611" indent="-881373" algn="l" defTabSz="3525492" rtl="0" eaLnBrk="1" latinLnBrk="0" hangingPunct="1">
        <a:lnSpc>
          <a:spcPct val="90000"/>
        </a:lnSpc>
        <a:spcBef>
          <a:spcPts val="1928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932357" indent="-881373" algn="l" defTabSz="3525492" rtl="0" eaLnBrk="1" latinLnBrk="0" hangingPunct="1">
        <a:lnSpc>
          <a:spcPct val="90000"/>
        </a:lnSpc>
        <a:spcBef>
          <a:spcPts val="1928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9695103" indent="-881373" algn="l" defTabSz="3525492" rtl="0" eaLnBrk="1" latinLnBrk="0" hangingPunct="1">
        <a:lnSpc>
          <a:spcPct val="90000"/>
        </a:lnSpc>
        <a:spcBef>
          <a:spcPts val="1928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1457849" indent="-881373" algn="l" defTabSz="3525492" rtl="0" eaLnBrk="1" latinLnBrk="0" hangingPunct="1">
        <a:lnSpc>
          <a:spcPct val="90000"/>
        </a:lnSpc>
        <a:spcBef>
          <a:spcPts val="1928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3220595" indent="-881373" algn="l" defTabSz="3525492" rtl="0" eaLnBrk="1" latinLnBrk="0" hangingPunct="1">
        <a:lnSpc>
          <a:spcPct val="90000"/>
        </a:lnSpc>
        <a:spcBef>
          <a:spcPts val="1928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4983341" indent="-881373" algn="l" defTabSz="3525492" rtl="0" eaLnBrk="1" latinLnBrk="0" hangingPunct="1">
        <a:lnSpc>
          <a:spcPct val="90000"/>
        </a:lnSpc>
        <a:spcBef>
          <a:spcPts val="1928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746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2pPr>
      <a:lvl3pPr marL="3525492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5288238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050984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813730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576476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2339222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4101968" algn="l" defTabSz="3525492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hyperlink" Target="https://concert-h2020.eu/" TargetMode="External"/><Relationship Id="rId7" Type="http://schemas.openxmlformats.org/officeDocument/2006/relationships/hyperlink" Target="mailto:melanie.maitre@cepn.asso.fr" TargetMode="External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image" Target="../media/image1.gif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Vanessa.durand@irsn.fr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s://www.eu-neris.net/projects.html" TargetMode="Externa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hyperlink" Target="http://www.engage-concert.eu/" TargetMode="Externa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98"/>
          <p:cNvSpPr/>
          <p:nvPr/>
        </p:nvSpPr>
        <p:spPr bwMode="auto">
          <a:xfrm>
            <a:off x="281454" y="11494578"/>
            <a:ext cx="29729476" cy="8734256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4175125">
              <a:defRPr/>
            </a:pPr>
            <a:endParaRPr lang="nl-BE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1453" y="12231503"/>
            <a:ext cx="22893251" cy="8011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Organization of 3 panel meetings based on an accident scenario at the </a:t>
            </a:r>
            <a:r>
              <a:rPr lang="en-US" sz="2800" dirty="0" err="1">
                <a:latin typeface="+mn-lt"/>
                <a:ea typeface="ＭＳ Ｐゴシック" charset="-128"/>
              </a:rPr>
              <a:t>Dampierre</a:t>
            </a:r>
            <a:r>
              <a:rPr lang="en-US" sz="2800" dirty="0">
                <a:latin typeface="+mn-lt"/>
                <a:ea typeface="ＭＳ Ｐゴシック" charset="-128"/>
              </a:rPr>
              <a:t> NPP with a focus on 2 protective actions: the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evacuation and temporary relocation </a:t>
            </a:r>
            <a:r>
              <a:rPr lang="en-US" sz="2800" dirty="0">
                <a:latin typeface="+mn-lt"/>
                <a:ea typeface="ＭＳ Ｐゴシック" charset="-128"/>
              </a:rPr>
              <a:t>of populations and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food restrictions (consumption/distribution)</a:t>
            </a:r>
          </a:p>
          <a:p>
            <a:pPr marL="1080000" lvl="1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June 12, 2018 (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work on the emergency phase</a:t>
            </a:r>
            <a:r>
              <a:rPr lang="en-US" sz="2800" dirty="0">
                <a:latin typeface="+mn-lt"/>
                <a:ea typeface="ＭＳ Ｐゴシック" charset="-128"/>
              </a:rPr>
              <a:t>): Understand and evaluate how decision makers are taking decisions in such a context of uncertainties.</a:t>
            </a:r>
          </a:p>
          <a:p>
            <a:pPr marL="1080000" lvl="1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October 11, 2018 (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work on the transition phase</a:t>
            </a:r>
            <a:r>
              <a:rPr lang="en-US" sz="2800" dirty="0">
                <a:latin typeface="+mn-lt"/>
                <a:ea typeface="ＭＳ Ｐゴシック" charset="-128"/>
              </a:rPr>
              <a:t>): Assess the influence of decisions made during the emergency phase over the medium to long term. </a:t>
            </a:r>
          </a:p>
          <a:p>
            <a:pPr marL="1080000" lvl="1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June 13, 2019: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Work on guidelines and recommendations 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Composition of the French National panel: several experts of the institutional French organizations and authorities,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representative of usual decision-makers involved at different levels of the French response system</a:t>
            </a:r>
            <a:r>
              <a:rPr lang="en-US" sz="2800" b="1" dirty="0">
                <a:solidFill>
                  <a:srgbClr val="5C81CE"/>
                </a:solidFill>
                <a:latin typeface="+mn-lt"/>
                <a:ea typeface="ＭＳ Ｐゴシック" charset="-128"/>
              </a:rPr>
              <a:t> </a:t>
            </a:r>
            <a:r>
              <a:rPr lang="en-US" sz="2800" dirty="0">
                <a:latin typeface="+mn-lt"/>
                <a:ea typeface="ＭＳ Ｐゴシック" charset="-128"/>
              </a:rPr>
              <a:t>either as actors at the early stage of emergency response or as observers in post nuclear accident crisis </a:t>
            </a:r>
            <a:r>
              <a:rPr lang="en-US" sz="2800" dirty="0" err="1">
                <a:latin typeface="+mn-lt"/>
                <a:ea typeface="ＭＳ Ｐゴシック" charset="-128"/>
              </a:rPr>
              <a:t>centre</a:t>
            </a:r>
            <a:r>
              <a:rPr lang="en-US" sz="2800" dirty="0">
                <a:latin typeface="+mn-lt"/>
                <a:ea typeface="ＭＳ Ｐゴシック" charset="-128"/>
              </a:rPr>
              <a:t> or actors in the transition phase.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Take into account proposals made by CONFIDENCE WP1 team</a:t>
            </a:r>
            <a:r>
              <a:rPr lang="en-US" sz="2800" dirty="0">
                <a:latin typeface="+mn-lt"/>
                <a:ea typeface="ＭＳ Ｐゴシック" charset="-128"/>
              </a:rPr>
              <a:t>, that intends to provide a set of maps for several forecast periods: </a:t>
            </a:r>
          </a:p>
          <a:p>
            <a:pPr marL="1080000" lvl="1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For the first panel meeting: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maps of probability of threshold value (reference level) exceedance</a:t>
            </a:r>
            <a:r>
              <a:rPr lang="en-US" sz="2800" dirty="0">
                <a:latin typeface="+mn-lt"/>
                <a:ea typeface="ＭＳ Ｐゴシック" charset="-128"/>
              </a:rPr>
              <a:t> (ensemble of simulations that show if an area is contaminated above a given level at a certain distance +/- the uncertainty);</a:t>
            </a:r>
          </a:p>
          <a:p>
            <a:pPr marL="1080000" lvl="1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For the second panel meeting: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a synthetic map of “real measurement data” from simulated airborne monitoring </a:t>
            </a:r>
            <a:r>
              <a:rPr lang="en-US" sz="2800" dirty="0">
                <a:latin typeface="+mn-lt"/>
                <a:ea typeface="ＭＳ Ｐゴシック" charset="-128"/>
              </a:rPr>
              <a:t>used to show the difference between forecast data and monitoring results (overlaps, zones not initially considered for the decision…).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For both panel meetings, preparation of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maps representing the socio-economic issues </a:t>
            </a:r>
            <a:r>
              <a:rPr lang="en-US" sz="2800" dirty="0">
                <a:latin typeface="+mn-lt"/>
                <a:ea typeface="ＭＳ Ｐゴシック" charset="-128"/>
              </a:rPr>
              <a:t>of the affected territory: agricultural production, population density and public buildings (school, hospitals…).</a:t>
            </a:r>
          </a:p>
        </p:txBody>
      </p:sp>
      <p:cxnSp>
        <p:nvCxnSpPr>
          <p:cNvPr id="33" name="Straight Connector 6"/>
          <p:cNvCxnSpPr/>
          <p:nvPr/>
        </p:nvCxnSpPr>
        <p:spPr bwMode="auto">
          <a:xfrm flipH="1">
            <a:off x="1" y="40671657"/>
            <a:ext cx="30279974" cy="0"/>
          </a:xfrm>
          <a:prstGeom prst="line">
            <a:avLst/>
          </a:prstGeom>
          <a:solidFill>
            <a:schemeClr val="accent1"/>
          </a:solidFill>
          <a:ln w="1270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2161" y="41124819"/>
            <a:ext cx="9296400" cy="104163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nl-BE" sz="2000" dirty="0">
                <a:latin typeface="Arial" panose="020B0604020202020204" pitchFamily="34" charset="0"/>
                <a:cs typeface="Arial" panose="020B0604020202020204" pitchFamily="34" charset="0"/>
              </a:rPr>
              <a:t>CONCERT Project Website (</a:t>
            </a:r>
            <a:r>
              <a:rPr lang="nl-BE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https://concert-h2020.eu</a:t>
            </a:r>
            <a:r>
              <a:rPr lang="nl-BE" sz="2000" dirty="0"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CONFIDENCE Project Website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https://portal.iket.kit.edu/CONFIDENCE//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NERIS Platform Website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https://www.eu-neris.net/projects.html</a:t>
            </a:r>
            <a:endParaRPr lang="nl-BE" sz="2000" dirty="0"/>
          </a:p>
        </p:txBody>
      </p:sp>
      <p:sp>
        <p:nvSpPr>
          <p:cNvPr id="21" name="Rectangle 6"/>
          <p:cNvSpPr txBox="1">
            <a:spLocks noChangeArrowheads="1"/>
          </p:cNvSpPr>
          <p:nvPr/>
        </p:nvSpPr>
        <p:spPr>
          <a:xfrm>
            <a:off x="4661612" y="423151"/>
            <a:ext cx="17681035" cy="374883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525492" rtl="0" eaLnBrk="1" latinLnBrk="0" hangingPunct="1">
              <a:lnSpc>
                <a:spcPct val="100000"/>
              </a:lnSpc>
              <a:spcBef>
                <a:spcPts val="3856"/>
              </a:spcBef>
              <a:buFont typeface="Arial" panose="020B0604020202020204" pitchFamily="34" charset="0"/>
              <a:buNone/>
              <a:defRPr sz="1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62746" indent="0" algn="ctr" defTabSz="3525492" rtl="0" eaLnBrk="1" latinLnBrk="0" hangingPunct="1">
              <a:lnSpc>
                <a:spcPct val="100000"/>
              </a:lnSpc>
              <a:spcBef>
                <a:spcPts val="1928"/>
              </a:spcBef>
              <a:buFont typeface="Arial" panose="020B0604020202020204" pitchFamily="34" charset="0"/>
              <a:buNone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25492" indent="0" algn="ctr" defTabSz="3525492" rtl="0" eaLnBrk="1" latinLnBrk="0" hangingPunct="1">
              <a:lnSpc>
                <a:spcPct val="10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88238" indent="0" algn="ctr" defTabSz="3525492" rtl="0" eaLnBrk="1" latinLnBrk="0" hangingPunct="1">
              <a:lnSpc>
                <a:spcPct val="9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050984" indent="0" algn="ctr" defTabSz="3525492" rtl="0" eaLnBrk="1" latinLnBrk="0" hangingPunct="1">
              <a:lnSpc>
                <a:spcPct val="9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813730" indent="0" algn="ctr" defTabSz="3525492" rtl="0" eaLnBrk="1" latinLnBrk="0" hangingPunct="1">
              <a:lnSpc>
                <a:spcPct val="9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576476" indent="0" algn="ctr" defTabSz="3525492" rtl="0" eaLnBrk="1" latinLnBrk="0" hangingPunct="1">
              <a:lnSpc>
                <a:spcPct val="9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339222" indent="0" algn="ctr" defTabSz="3525492" rtl="0" eaLnBrk="1" latinLnBrk="0" hangingPunct="1">
              <a:lnSpc>
                <a:spcPct val="9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101968" indent="0" algn="ctr" defTabSz="3525492" rtl="0" eaLnBrk="1" latinLnBrk="0" hangingPunct="1">
              <a:lnSpc>
                <a:spcPct val="90000"/>
              </a:lnSpc>
              <a:spcBef>
                <a:spcPts val="1928"/>
              </a:spcBef>
              <a:buFont typeface="Arial" panose="020B0604020202020204" pitchFamily="34" charset="0"/>
              <a:buNone/>
              <a:defRPr sz="6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90000"/>
              </a:lnSpc>
              <a:spcAft>
                <a:spcPts val="0"/>
              </a:spcAft>
            </a:pPr>
            <a:r>
              <a:rPr lang="en-AU" sz="5400" b="1" dirty="0">
                <a:solidFill>
                  <a:srgbClr val="007DC3"/>
                </a:solidFill>
                <a:cs typeface="Segoe UI" pitchFamily="34" charset="0"/>
              </a:rPr>
              <a:t>Stakeholder engagement through scenario-based discussion panels – French National Panel –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3000" b="1" i="1" dirty="0">
                <a:solidFill>
                  <a:srgbClr val="007DC3"/>
                </a:solidFill>
                <a:cs typeface="Segoe UI" pitchFamily="34" charset="0"/>
              </a:rPr>
              <a:t>Vanessa DURAND</a:t>
            </a:r>
            <a:r>
              <a:rPr lang="en-AU" sz="3000" b="1" i="1" baseline="30000" dirty="0">
                <a:solidFill>
                  <a:srgbClr val="007DC3"/>
                </a:solidFill>
                <a:cs typeface="Segoe UI" pitchFamily="34" charset="0"/>
              </a:rPr>
              <a:t>1</a:t>
            </a:r>
            <a:r>
              <a:rPr lang="en-AU" sz="3000" b="1" i="1" dirty="0">
                <a:solidFill>
                  <a:srgbClr val="007DC3"/>
                </a:solidFill>
                <a:cs typeface="Segoe UI" pitchFamily="34" charset="0"/>
              </a:rPr>
              <a:t>, Mélanie MAITRE</a:t>
            </a:r>
            <a:r>
              <a:rPr lang="en-AU" sz="3000" b="1" i="1" baseline="30000" dirty="0">
                <a:solidFill>
                  <a:srgbClr val="007DC3"/>
                </a:solidFill>
                <a:cs typeface="Segoe UI" pitchFamily="34" charset="0"/>
              </a:rPr>
              <a:t>2</a:t>
            </a:r>
            <a:r>
              <a:rPr lang="en-AU" sz="3000" b="1" i="1" dirty="0">
                <a:solidFill>
                  <a:srgbClr val="007DC3"/>
                </a:solidFill>
                <a:cs typeface="Segoe UI" pitchFamily="34" charset="0"/>
              </a:rPr>
              <a:t>, Pascal CROUAIL</a:t>
            </a:r>
            <a:r>
              <a:rPr lang="en-AU" sz="3000" b="1" i="1" baseline="30000" dirty="0">
                <a:solidFill>
                  <a:srgbClr val="007DC3"/>
                </a:solidFill>
                <a:cs typeface="Segoe UI" pitchFamily="34" charset="0"/>
              </a:rPr>
              <a:t>2</a:t>
            </a:r>
            <a:r>
              <a:rPr lang="en-AU" sz="3000" b="1" i="1" dirty="0">
                <a:solidFill>
                  <a:srgbClr val="007DC3"/>
                </a:solidFill>
                <a:cs typeface="Segoe UI" pitchFamily="34" charset="0"/>
              </a:rPr>
              <a:t>, Thierry SCHNEIDER</a:t>
            </a:r>
            <a:r>
              <a:rPr lang="en-AU" sz="3000" b="1" i="1" baseline="30000" dirty="0">
                <a:solidFill>
                  <a:srgbClr val="007DC3"/>
                </a:solidFill>
                <a:cs typeface="Segoe UI" pitchFamily="34" charset="0"/>
              </a:rPr>
              <a:t>2</a:t>
            </a:r>
            <a:r>
              <a:rPr lang="en-AU" sz="3000" b="1" i="1" dirty="0">
                <a:solidFill>
                  <a:srgbClr val="007DC3"/>
                </a:solidFill>
                <a:cs typeface="Segoe UI" pitchFamily="34" charset="0"/>
              </a:rPr>
              <a:t> and Sylvie CHARRON</a:t>
            </a:r>
            <a:r>
              <a:rPr lang="en-AU" sz="3000" b="1" i="1" baseline="30000" dirty="0">
                <a:solidFill>
                  <a:srgbClr val="007DC3"/>
                </a:solidFill>
                <a:cs typeface="Segoe UI" pitchFamily="34" charset="0"/>
              </a:rPr>
              <a:t>3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2800" b="1" i="1" baseline="30000" dirty="0">
                <a:solidFill>
                  <a:srgbClr val="007DC3"/>
                </a:solidFill>
                <a:cs typeface="Segoe UI" pitchFamily="34" charset="0"/>
              </a:rPr>
              <a:t>1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IRSN/PSE-Santé/SESUC/BMCA – </a:t>
            </a:r>
            <a:r>
              <a:rPr lang="en-AU" sz="2800" b="1" i="1" dirty="0" err="1">
                <a:solidFill>
                  <a:srgbClr val="007DC3"/>
                </a:solidFill>
                <a:cs typeface="Segoe UI" pitchFamily="34" charset="0"/>
              </a:rPr>
              <a:t>Fontenay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-aux-Roses, France, </a:t>
            </a:r>
            <a:r>
              <a:rPr lang="en-AU" sz="2800" b="1" i="1" baseline="30000" dirty="0">
                <a:solidFill>
                  <a:srgbClr val="007DC3"/>
                </a:solidFill>
                <a:cs typeface="Segoe UI" pitchFamily="34" charset="0"/>
              </a:rPr>
              <a:t>2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CEPN – </a:t>
            </a:r>
            <a:r>
              <a:rPr lang="en-AU" sz="2800" b="1" i="1" dirty="0" err="1">
                <a:solidFill>
                  <a:srgbClr val="007DC3"/>
                </a:solidFill>
                <a:cs typeface="Segoe UI" pitchFamily="34" charset="0"/>
              </a:rPr>
              <a:t>Fontenay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-aux-Roses, France, </a:t>
            </a:r>
            <a:r>
              <a:rPr lang="en-AU" sz="2800" b="1" i="1" baseline="30000" dirty="0">
                <a:solidFill>
                  <a:srgbClr val="007DC3"/>
                </a:solidFill>
                <a:cs typeface="Segoe UI" pitchFamily="34" charset="0"/>
              </a:rPr>
              <a:t>3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IRSN/DST/SPOS – </a:t>
            </a:r>
            <a:r>
              <a:rPr lang="en-AU" sz="2800" b="1" i="1" dirty="0" err="1">
                <a:solidFill>
                  <a:srgbClr val="007DC3"/>
                </a:solidFill>
                <a:cs typeface="Segoe UI" pitchFamily="34" charset="0"/>
              </a:rPr>
              <a:t>Fontenay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-aux-Roses, France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  <a:hlinkClick r:id="rId6"/>
              </a:rPr>
              <a:t>vanessa.durand@irsn.fr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, 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  <a:hlinkClick r:id="rId7"/>
              </a:rPr>
              <a:t>melanie.maitre@cepn.asso.fr</a:t>
            </a:r>
            <a:r>
              <a:rPr lang="en-AU" sz="2800" b="1" i="1" dirty="0">
                <a:solidFill>
                  <a:srgbClr val="007DC3"/>
                </a:solidFill>
                <a:cs typeface="Segoe UI" pitchFamily="34" charset="0"/>
              </a:rPr>
              <a:t>  </a:t>
            </a:r>
          </a:p>
        </p:txBody>
      </p:sp>
      <p:grpSp>
        <p:nvGrpSpPr>
          <p:cNvPr id="34" name="33 Grupo"/>
          <p:cNvGrpSpPr/>
          <p:nvPr/>
        </p:nvGrpSpPr>
        <p:grpSpPr>
          <a:xfrm>
            <a:off x="14604940" y="40749275"/>
            <a:ext cx="10809428" cy="2123677"/>
            <a:chOff x="20658034" y="40684848"/>
            <a:chExt cx="11359398" cy="2123677"/>
          </a:xfrm>
        </p:grpSpPr>
        <p:sp>
          <p:nvSpPr>
            <p:cNvPr id="17" name="16 Rectángulo"/>
            <p:cNvSpPr/>
            <p:nvPr/>
          </p:nvSpPr>
          <p:spPr>
            <a:xfrm>
              <a:off x="28066637" y="41887220"/>
              <a:ext cx="37330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s-ES" sz="2000" b="1" i="0" u="none" strike="noStrike" baseline="0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2</a:t>
              </a:r>
              <a:r>
                <a:rPr lang="es-ES" sz="2000" b="1" i="0" u="none" strike="noStrike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 - 5</a:t>
              </a:r>
              <a:r>
                <a:rPr lang="es-ES" sz="2000" b="1" i="0" u="none" strike="noStrike" baseline="0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 </a:t>
              </a:r>
              <a:r>
                <a:rPr lang="es-ES" sz="2000" b="1" i="0" u="none" strike="noStrike" baseline="0" dirty="0" err="1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December</a:t>
              </a:r>
              <a:r>
                <a:rPr lang="es-ES" sz="2000" b="1" i="0" u="none" strike="noStrike" baseline="0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 2019</a:t>
              </a:r>
            </a:p>
            <a:p>
              <a:pPr algn="r"/>
              <a:r>
                <a:rPr lang="es-ES" sz="1400" b="1" dirty="0" err="1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Lindner</a:t>
              </a:r>
              <a:r>
                <a:rPr lang="es-ES" sz="1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 Hotel </a:t>
              </a:r>
              <a:r>
                <a:rPr lang="es-ES" sz="1400" b="1" dirty="0" err="1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Gallery</a:t>
              </a:r>
              <a:r>
                <a:rPr lang="es-ES" sz="1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 Central</a:t>
              </a:r>
              <a:endParaRPr lang="es-ES" sz="1400" b="1" i="0" u="none" strike="noStrike" baseline="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Gothic-Bold"/>
              </a:endParaRPr>
            </a:p>
            <a:p>
              <a:pPr algn="r"/>
              <a:r>
                <a:rPr lang="es-ES" sz="1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Bratislava, </a:t>
              </a:r>
              <a:r>
                <a:rPr lang="es-ES" sz="1400" b="1" dirty="0" err="1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Slovak</a:t>
              </a:r>
              <a:r>
                <a:rPr lang="es-ES" sz="1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 </a:t>
              </a:r>
              <a:r>
                <a:rPr lang="es-ES" sz="1400" b="1" dirty="0" err="1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Republic</a:t>
              </a:r>
              <a:endParaRPr lang="es-ES" sz="14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58034" y="40684848"/>
              <a:ext cx="3484789" cy="2123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18 Rectángulo"/>
            <p:cNvSpPr/>
            <p:nvPr/>
          </p:nvSpPr>
          <p:spPr>
            <a:xfrm>
              <a:off x="24024544" y="40706399"/>
              <a:ext cx="799288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GB" sz="2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CONFIDENCE Dissemination Workshop</a:t>
              </a:r>
            </a:p>
            <a:p>
              <a:pPr algn="r"/>
              <a:r>
                <a:rPr lang="en-GB" sz="2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“</a:t>
              </a:r>
              <a:r>
                <a:rPr lang="en-US" sz="2400" b="1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Coping with uncertainties for improved modelling and decision making in nuclear emergencies</a:t>
              </a:r>
              <a:r>
                <a:rPr lang="en-GB" sz="2400" b="1" i="0" u="none" strike="noStrike" baseline="0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Gothic-Bold"/>
                </a:rPr>
                <a:t>”</a:t>
              </a:r>
              <a:endParaRPr lang="en-GB" sz="24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5 Rectángulo"/>
          <p:cNvSpPr/>
          <p:nvPr/>
        </p:nvSpPr>
        <p:spPr>
          <a:xfrm>
            <a:off x="0" y="4597792"/>
            <a:ext cx="30279975" cy="243840"/>
          </a:xfrm>
          <a:prstGeom prst="rect">
            <a:avLst/>
          </a:prstGeom>
          <a:gradFill>
            <a:gsLst>
              <a:gs pos="0">
                <a:srgbClr val="B8DBE2"/>
              </a:gs>
              <a:gs pos="50000">
                <a:srgbClr val="9ECDD6"/>
              </a:gs>
              <a:gs pos="100000">
                <a:srgbClr val="4AA0B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4AA0B1"/>
              </a:solidFill>
            </a:endParaRPr>
          </a:p>
        </p:txBody>
      </p:sp>
      <p:sp>
        <p:nvSpPr>
          <p:cNvPr id="37" name="Rectangle 490"/>
          <p:cNvSpPr/>
          <p:nvPr/>
        </p:nvSpPr>
        <p:spPr bwMode="auto">
          <a:xfrm>
            <a:off x="281454" y="5055461"/>
            <a:ext cx="29729477" cy="2920408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4175125">
              <a:defRPr/>
            </a:pPr>
            <a:endParaRPr lang="nl-BE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1554480" y="5112008"/>
            <a:ext cx="27249120" cy="68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0778" tIns="35389" rIns="70778" bIns="35389">
            <a:spAutoFit/>
          </a:bodyPr>
          <a:lstStyle>
            <a:lvl1pPr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AU" sz="4000" b="1" dirty="0">
                <a:solidFill>
                  <a:srgbClr val="007DC3"/>
                </a:solidFill>
                <a:latin typeface="+mj-lt"/>
                <a:cs typeface="Segoe UI" pitchFamily="34" charset="0"/>
              </a:rPr>
              <a:t>Introduction</a:t>
            </a:r>
          </a:p>
        </p:txBody>
      </p:sp>
      <p:sp>
        <p:nvSpPr>
          <p:cNvPr id="39" name="Rectangle 495"/>
          <p:cNvSpPr/>
          <p:nvPr/>
        </p:nvSpPr>
        <p:spPr bwMode="auto">
          <a:xfrm>
            <a:off x="281454" y="8242554"/>
            <a:ext cx="29729477" cy="2991976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4175125">
              <a:defRPr/>
            </a:pPr>
            <a:endParaRPr lang="nl-BE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1516380" y="8273073"/>
            <a:ext cx="21433911" cy="68702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70778" tIns="35389" rIns="70778" bIns="35389">
            <a:spAutoFit/>
          </a:bodyPr>
          <a:lstStyle>
            <a:lvl1pPr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AU" sz="4000" b="1" dirty="0">
                <a:solidFill>
                  <a:srgbClr val="007DC3"/>
                </a:solidFill>
                <a:latin typeface="+mj-lt"/>
                <a:cs typeface="Segoe UI" pitchFamily="34" charset="0"/>
              </a:rPr>
              <a:t>Objectives</a:t>
            </a: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1528946" y="11621514"/>
            <a:ext cx="8385175" cy="68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0778" tIns="35389" rIns="70778" bIns="35389">
            <a:spAutoFit/>
          </a:bodyPr>
          <a:lstStyle>
            <a:lvl1pPr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AU" sz="4000" b="1" dirty="0">
                <a:solidFill>
                  <a:srgbClr val="007DC3"/>
                </a:solidFill>
                <a:latin typeface="+mj-lt"/>
                <a:cs typeface="Segoe UI" pitchFamily="34" charset="0"/>
              </a:rPr>
              <a:t>Materials and methods</a:t>
            </a:r>
            <a:endParaRPr lang="en-US" sz="3000" dirty="0">
              <a:latin typeface="+mj-lt"/>
              <a:cs typeface="Segoe UI" pitchFamily="34" charset="0"/>
            </a:endParaRPr>
          </a:p>
        </p:txBody>
      </p:sp>
      <p:sp>
        <p:nvSpPr>
          <p:cNvPr id="43" name="Rectangle 500"/>
          <p:cNvSpPr/>
          <p:nvPr/>
        </p:nvSpPr>
        <p:spPr bwMode="auto">
          <a:xfrm>
            <a:off x="281452" y="20509348"/>
            <a:ext cx="29729478" cy="14572964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4175125">
              <a:defRPr/>
            </a:pPr>
            <a:endParaRPr lang="nl-BE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Rectangle 502"/>
          <p:cNvSpPr/>
          <p:nvPr/>
        </p:nvSpPr>
        <p:spPr bwMode="auto">
          <a:xfrm>
            <a:off x="16248185" y="35354129"/>
            <a:ext cx="13762745" cy="5101129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4175125">
              <a:defRPr/>
            </a:pPr>
            <a:endParaRPr lang="nl-BE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17560512" y="35424249"/>
            <a:ext cx="4748435" cy="68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0778" tIns="35389" rIns="70778" bIns="35389">
            <a:spAutoFit/>
          </a:bodyPr>
          <a:lstStyle>
            <a:lvl1pPr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AU" sz="4000" b="1" dirty="0">
                <a:solidFill>
                  <a:srgbClr val="007DC3"/>
                </a:solidFill>
                <a:latin typeface="+mj-lt"/>
                <a:cs typeface="Segoe UI" pitchFamily="34" charset="0"/>
              </a:rPr>
              <a:t>Recommendations</a:t>
            </a:r>
          </a:p>
        </p:txBody>
      </p:sp>
      <p:sp>
        <p:nvSpPr>
          <p:cNvPr id="46" name="Rectangle 504"/>
          <p:cNvSpPr/>
          <p:nvPr/>
        </p:nvSpPr>
        <p:spPr bwMode="auto">
          <a:xfrm>
            <a:off x="281452" y="35354129"/>
            <a:ext cx="15779258" cy="5101129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4AA0B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4175125">
              <a:defRPr/>
            </a:pPr>
            <a:endParaRPr lang="nl-BE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7" name="Text Box 12"/>
          <p:cNvSpPr txBox="1">
            <a:spLocks noChangeArrowheads="1"/>
          </p:cNvSpPr>
          <p:nvPr/>
        </p:nvSpPr>
        <p:spPr bwMode="auto">
          <a:xfrm>
            <a:off x="1476375" y="35477955"/>
            <a:ext cx="14115317" cy="68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0778" tIns="35389" rIns="70778" bIns="35389">
            <a:spAutoFit/>
          </a:bodyPr>
          <a:lstStyle>
            <a:lvl1pPr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AU" sz="4000" b="1" dirty="0">
                <a:solidFill>
                  <a:srgbClr val="007DC3"/>
                </a:solidFill>
                <a:latin typeface="+mj-lt"/>
                <a:cs typeface="Segoe UI" pitchFamily="34" charset="0"/>
              </a:rPr>
              <a:t>Conclusion</a:t>
            </a:r>
            <a:endParaRPr lang="en-US" sz="3000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54" name="Text Box 12"/>
          <p:cNvSpPr txBox="1">
            <a:spLocks noChangeArrowheads="1"/>
          </p:cNvSpPr>
          <p:nvPr/>
        </p:nvSpPr>
        <p:spPr bwMode="auto">
          <a:xfrm>
            <a:off x="1554480" y="20607575"/>
            <a:ext cx="26563638" cy="68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0778" tIns="35389" rIns="70778" bIns="35389">
            <a:spAutoFit/>
          </a:bodyPr>
          <a:lstStyle>
            <a:lvl1pPr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175125" eaLnBrk="0" hangingPunct="0">
              <a:defRPr sz="83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175125" eaLnBrk="0" fontAlgn="base" hangingPunct="0">
              <a:spcBef>
                <a:spcPct val="0"/>
              </a:spcBef>
              <a:spcAft>
                <a:spcPct val="0"/>
              </a:spcAft>
              <a:defRPr sz="8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sz="4000" b="1" dirty="0">
                <a:solidFill>
                  <a:srgbClr val="007DC3"/>
                </a:solidFill>
                <a:latin typeface="+mj-lt"/>
                <a:cs typeface="Segoe UI" pitchFamily="34" charset="0"/>
              </a:rPr>
              <a:t>Results</a:t>
            </a:r>
          </a:p>
        </p:txBody>
      </p:sp>
      <p:sp>
        <p:nvSpPr>
          <p:cNvPr id="62" name="Text Box 12"/>
          <p:cNvSpPr txBox="1">
            <a:spLocks noChangeArrowheads="1"/>
          </p:cNvSpPr>
          <p:nvPr/>
        </p:nvSpPr>
        <p:spPr bwMode="auto">
          <a:xfrm>
            <a:off x="281451" y="5709300"/>
            <a:ext cx="29659139" cy="211699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en-US"/>
            </a:defPPr>
            <a:lvl1pPr marL="457200" indent="-4572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 sz="2800" b="1">
                <a:solidFill>
                  <a:srgbClr val="007DC3"/>
                </a:solidFill>
                <a:latin typeface="+mn-lt"/>
                <a:ea typeface="ＭＳ Ｐゴシック" charset="-128"/>
              </a:defRPr>
            </a:lvl1pPr>
          </a:lstStyle>
          <a:p>
            <a:r>
              <a:rPr lang="en-GB" b="0" dirty="0">
                <a:solidFill>
                  <a:schemeClr val="tx1"/>
                </a:solidFill>
              </a:rPr>
              <a:t>In the context of post-accident management following a nuclear accident (emergency and transition exposure situations), it is important to understand the main uncertainties which will play a key role in the decision-making process. The main goal of the work is to identify and evaluate these uncertainties during the preparedness phase, and their interactions with decision processes.</a:t>
            </a:r>
          </a:p>
          <a:p>
            <a:r>
              <a:rPr lang="en-GB" b="0" dirty="0">
                <a:solidFill>
                  <a:schemeClr val="tx1"/>
                </a:solidFill>
              </a:rPr>
              <a:t>The French panel focused on the emergency and the transition phases. The main objectives of the French panel were to </a:t>
            </a:r>
            <a:r>
              <a:rPr lang="en-US" b="0" dirty="0">
                <a:solidFill>
                  <a:schemeClr val="tx1"/>
                </a:solidFill>
              </a:rPr>
              <a:t>better consider uncertainties in the decision-making processes, from the emergency phase of a nuclear accident.</a:t>
            </a:r>
          </a:p>
        </p:txBody>
      </p:sp>
      <p:pic>
        <p:nvPicPr>
          <p:cNvPr id="68" name="Picture 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101766" y="2990568"/>
            <a:ext cx="1909165" cy="129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Imagen 4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42647" y="458953"/>
            <a:ext cx="6311306" cy="2246669"/>
          </a:xfrm>
          <a:prstGeom prst="rect">
            <a:avLst/>
          </a:prstGeom>
          <a:noFill/>
        </p:spPr>
      </p:pic>
      <p:pic>
        <p:nvPicPr>
          <p:cNvPr id="35" name="Grafik 2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3069" y="2819118"/>
            <a:ext cx="5591822" cy="167595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454" y="230243"/>
            <a:ext cx="4098704" cy="2718528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1454" y="3324660"/>
            <a:ext cx="4098704" cy="12713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1453" y="8892367"/>
            <a:ext cx="29729477" cy="2167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Analyze the implementation of the criteria</a:t>
            </a:r>
            <a:r>
              <a:rPr lang="en-US" sz="2800" dirty="0">
                <a:latin typeface="+mn-lt"/>
                <a:ea typeface="ＭＳ Ｐゴシック" charset="-128"/>
              </a:rPr>
              <a:t> mentioned in the French post-accident doctrine,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their related uncertainties </a:t>
            </a:r>
            <a:r>
              <a:rPr lang="en-US" sz="2800" dirty="0">
                <a:latin typeface="+mn-lt"/>
                <a:ea typeface="ＭＳ Ｐゴシック" charset="-128"/>
              </a:rPr>
              <a:t>and the other valuable data that should be considered; </a:t>
            </a:r>
          </a:p>
          <a:p>
            <a:pPr marL="457200" indent="-4572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Evaluate which uncertainties are the most important for local stakeholders and decision-makers</a:t>
            </a:r>
            <a:r>
              <a:rPr lang="en-US" sz="2800" b="1" dirty="0">
                <a:solidFill>
                  <a:srgbClr val="5C81CE"/>
                </a:solidFill>
                <a:latin typeface="+mn-lt"/>
                <a:ea typeface="ＭＳ Ｐゴシック" charset="-128"/>
              </a:rPr>
              <a:t> </a:t>
            </a:r>
            <a:r>
              <a:rPr lang="en-US" sz="2800" dirty="0">
                <a:latin typeface="+mn-lt"/>
                <a:ea typeface="ＭＳ Ｐゴシック" charset="-128"/>
              </a:rPr>
              <a:t>– and how they should be taken into account in the decision-making process in order to mitigate potential adverse consequences in the longer term;</a:t>
            </a:r>
          </a:p>
          <a:p>
            <a:pPr marL="457200" indent="-4572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Assess what kind of uncertainties are considered by decision-makers and to which extent. </a:t>
            </a:r>
          </a:p>
        </p:txBody>
      </p:sp>
      <p:grpSp>
        <p:nvGrpSpPr>
          <p:cNvPr id="50" name="Groupe 49"/>
          <p:cNvGrpSpPr/>
          <p:nvPr/>
        </p:nvGrpSpPr>
        <p:grpSpPr>
          <a:xfrm>
            <a:off x="23174704" y="12659423"/>
            <a:ext cx="6765887" cy="7325038"/>
            <a:chOff x="20657241" y="13508184"/>
            <a:chExt cx="9385486" cy="10019236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57241" y="13508184"/>
              <a:ext cx="4519240" cy="314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Image 5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3137536" y="20446223"/>
              <a:ext cx="4416384" cy="3081197"/>
            </a:xfrm>
            <a:prstGeom prst="rect">
              <a:avLst/>
            </a:prstGeom>
          </p:spPr>
        </p:pic>
        <p:pic>
          <p:nvPicPr>
            <p:cNvPr id="53" name="Image 5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0657241" y="17031480"/>
              <a:ext cx="4515745" cy="3126283"/>
            </a:xfrm>
            <a:prstGeom prst="rect">
              <a:avLst/>
            </a:prstGeom>
          </p:spPr>
        </p:pic>
        <p:pic>
          <p:nvPicPr>
            <p:cNvPr id="55" name="Image 54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5450799" y="16976153"/>
              <a:ext cx="4591927" cy="3181610"/>
            </a:xfrm>
            <a:prstGeom prst="rect">
              <a:avLst/>
            </a:prstGeom>
          </p:spPr>
        </p:pic>
        <p:pic>
          <p:nvPicPr>
            <p:cNvPr id="56" name="Image 5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5450800" y="13508184"/>
              <a:ext cx="4591927" cy="3206483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281452" y="21133351"/>
            <a:ext cx="29659138" cy="1603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During panel discussions, a large number of uncertainties have been raised: in total,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more than 50 questions </a:t>
            </a:r>
            <a:r>
              <a:rPr lang="en-US" sz="2800" dirty="0">
                <a:latin typeface="+mn-lt"/>
                <a:ea typeface="ＭＳ Ｐゴシック" charset="-128"/>
              </a:rPr>
              <a:t>related to the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evacuation/relocation </a:t>
            </a:r>
            <a:r>
              <a:rPr lang="en-US" sz="2800" dirty="0">
                <a:latin typeface="+mn-lt"/>
                <a:ea typeface="ＭＳ Ｐゴシック" charset="-128"/>
              </a:rPr>
              <a:t>debate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 </a:t>
            </a:r>
            <a:r>
              <a:rPr lang="en-US" sz="2800" dirty="0">
                <a:latin typeface="+mn-lt"/>
                <a:ea typeface="ＭＳ Ｐゴシック" charset="-128"/>
              </a:rPr>
              <a:t>and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more than 30 questions </a:t>
            </a:r>
            <a:r>
              <a:rPr lang="en-US" sz="2800" dirty="0">
                <a:latin typeface="+mn-lt"/>
                <a:ea typeface="ＭＳ Ｐゴシック" charset="-128"/>
              </a:rPr>
              <a:t>related to the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food restrictions </a:t>
            </a:r>
            <a:r>
              <a:rPr lang="en-US" sz="2800" dirty="0">
                <a:latin typeface="+mn-lt"/>
                <a:ea typeface="ＭＳ Ｐゴシック" charset="-128"/>
              </a:rPr>
              <a:t>debate. 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dirty="0">
                <a:latin typeface="+mn-lt"/>
                <a:ea typeface="ＭＳ Ｐゴシック" charset="-128"/>
              </a:rPr>
              <a:t>Analyze based 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on the classification of S. French et </a:t>
            </a:r>
            <a:r>
              <a:rPr lang="en-US" sz="2800" b="1" i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al</a:t>
            </a:r>
            <a:r>
              <a:rPr lang="en-US" sz="28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.</a:t>
            </a:r>
            <a:r>
              <a:rPr lang="en-US" sz="2800" b="1" dirty="0">
                <a:solidFill>
                  <a:srgbClr val="5C81CE"/>
                </a:solidFill>
                <a:latin typeface="+mn-lt"/>
                <a:ea typeface="ＭＳ Ｐゴシック" charset="-128"/>
              </a:rPr>
              <a:t> </a:t>
            </a:r>
            <a:r>
              <a:rPr lang="en-US" sz="2800" dirty="0">
                <a:latin typeface="+mn-lt"/>
                <a:ea typeface="ＭＳ Ｐゴシック" charset="-128"/>
              </a:rPr>
              <a:t>in The Various Meaning of Uncertainties: distinction between external and internal uncertainties to the decision making process.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81451" y="36220732"/>
            <a:ext cx="15779259" cy="394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dirty="0">
                <a:latin typeface="+mn-lt"/>
                <a:ea typeface="ＭＳ Ｐゴシック" charset="-128"/>
              </a:rPr>
              <a:t>The transition from emergency to post-accident phases is </a:t>
            </a: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a challenging period </a:t>
            </a:r>
            <a:r>
              <a:rPr lang="en-US" sz="3000" dirty="0">
                <a:latin typeface="+mn-lt"/>
                <a:ea typeface="ＭＳ Ｐゴシック" charset="-128"/>
              </a:rPr>
              <a:t>(for all decision-makers);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dirty="0">
                <a:latin typeface="+mn-lt"/>
                <a:ea typeface="ＭＳ Ｐゴシック" charset="-128"/>
              </a:rPr>
              <a:t>There is a need to ensure that information related to the local situation, is available as it is considered at every stage of the decision-making process;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Coherent and pedagogical messages </a:t>
            </a:r>
            <a:r>
              <a:rPr lang="en-US" sz="3000" dirty="0">
                <a:latin typeface="+mn-lt"/>
                <a:ea typeface="ＭＳ Ｐゴシック" charset="-128"/>
              </a:rPr>
              <a:t>understandable by the population should be prepared in advance;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dirty="0">
                <a:latin typeface="+mn-lt"/>
                <a:ea typeface="ＭＳ Ｐゴシック" charset="-128"/>
              </a:rPr>
              <a:t>The post-accident doctrine should be applied </a:t>
            </a: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in a flexible way</a:t>
            </a:r>
            <a:r>
              <a:rPr lang="en-US" sz="3000" dirty="0">
                <a:latin typeface="+mn-lt"/>
                <a:ea typeface="ＭＳ Ｐゴシック" charset="-128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6248186" y="36039527"/>
            <a:ext cx="13692404" cy="4434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Foster the provision and the production of useful information </a:t>
            </a:r>
            <a:r>
              <a:rPr lang="en-US" sz="2800" dirty="0">
                <a:latin typeface="+mn-lt"/>
                <a:ea typeface="ＭＳ Ｐゴシック" charset="-128"/>
              </a:rPr>
              <a:t>for the decision-making process (not only focused on radiological issues);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Improve the support of information </a:t>
            </a:r>
            <a:r>
              <a:rPr lang="en-US" sz="2800" dirty="0">
                <a:latin typeface="+mn-lt"/>
                <a:ea typeface="ＭＳ Ｐゴシック" charset="-128"/>
              </a:rPr>
              <a:t>to better advice decision-makers;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Prepare a coordinated and shared communication</a:t>
            </a:r>
            <a:r>
              <a:rPr lang="en-US" sz="2800" dirty="0">
                <a:latin typeface="+mn-lt"/>
                <a:ea typeface="ＭＳ Ｐゴシック" charset="-128"/>
              </a:rPr>
              <a:t>/information process;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Encourage links with the different actors </a:t>
            </a:r>
            <a:r>
              <a:rPr lang="en-US" sz="2800" dirty="0">
                <a:latin typeface="+mn-lt"/>
                <a:ea typeface="ＭＳ Ｐゴシック" charset="-128"/>
              </a:rPr>
              <a:t>(from local to national levels) and involve them in the decision-making process; </a:t>
            </a:r>
          </a:p>
          <a:p>
            <a:pPr marL="571500" indent="-571500" algn="just" defTabSz="1318068">
              <a:lnSpc>
                <a:spcPct val="113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3000" b="1" dirty="0">
                <a:solidFill>
                  <a:srgbClr val="007DC3"/>
                </a:solidFill>
                <a:latin typeface="+mn-lt"/>
                <a:ea typeface="ＭＳ Ｐゴシック" charset="-128"/>
              </a:rPr>
              <a:t>Adapt over time protection strategies </a:t>
            </a:r>
            <a:r>
              <a:rPr lang="en-US" sz="2800" dirty="0">
                <a:latin typeface="+mn-lt"/>
                <a:ea typeface="ＭＳ Ｐゴシック" charset="-128"/>
              </a:rPr>
              <a:t>to the variety of stakeholders and the specificities of the territory with appropriate governance modalities. </a:t>
            </a:r>
          </a:p>
        </p:txBody>
      </p:sp>
      <p:grpSp>
        <p:nvGrpSpPr>
          <p:cNvPr id="255" name="Groupe 254"/>
          <p:cNvGrpSpPr/>
          <p:nvPr/>
        </p:nvGrpSpPr>
        <p:grpSpPr>
          <a:xfrm>
            <a:off x="209975" y="22613084"/>
            <a:ext cx="29338569" cy="12411710"/>
            <a:chOff x="-9292102" y="-2490230"/>
            <a:chExt cx="29338569" cy="12411710"/>
          </a:xfrm>
        </p:grpSpPr>
        <p:sp>
          <p:nvSpPr>
            <p:cNvPr id="256" name="Rectangle à coins arrondis 255">
              <a:extLst>
                <a:ext uri="{FF2B5EF4-FFF2-40B4-BE49-F238E27FC236}">
                  <a16:creationId xmlns:a16="http://schemas.microsoft.com/office/drawing/2014/main" id="{FC26E4A6-8224-EF47-9FCC-2592254C20AE}"/>
                </a:ext>
              </a:extLst>
            </p:cNvPr>
            <p:cNvSpPr/>
            <p:nvPr/>
          </p:nvSpPr>
          <p:spPr>
            <a:xfrm>
              <a:off x="8138347" y="-1905048"/>
              <a:ext cx="11908120" cy="11189724"/>
            </a:xfrm>
            <a:prstGeom prst="roundRect">
              <a:avLst>
                <a:gd name="adj" fmla="val 6239"/>
              </a:avLst>
            </a:prstGeom>
            <a:solidFill>
              <a:srgbClr val="5B9BD5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3600" b="1" dirty="0"/>
            </a:p>
          </p:txBody>
        </p:sp>
        <p:sp>
          <p:nvSpPr>
            <p:cNvPr id="257" name="Rectangle à coins arrondis 256">
              <a:extLst>
                <a:ext uri="{FF2B5EF4-FFF2-40B4-BE49-F238E27FC236}">
                  <a16:creationId xmlns:a16="http://schemas.microsoft.com/office/drawing/2014/main" id="{AA97C1A8-D31B-2748-AF6B-BBB96503CF6D}"/>
                </a:ext>
              </a:extLst>
            </p:cNvPr>
            <p:cNvSpPr/>
            <p:nvPr/>
          </p:nvSpPr>
          <p:spPr>
            <a:xfrm>
              <a:off x="-8676421" y="3071021"/>
              <a:ext cx="10302850" cy="6850459"/>
            </a:xfrm>
            <a:prstGeom prst="roundRect">
              <a:avLst>
                <a:gd name="adj" fmla="val 10737"/>
              </a:avLst>
            </a:prstGeom>
            <a:solidFill>
              <a:srgbClr val="70AD47">
                <a:alpha val="20000"/>
              </a:srgb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3600" b="1" dirty="0"/>
            </a:p>
          </p:txBody>
        </p:sp>
        <p:sp>
          <p:nvSpPr>
            <p:cNvPr id="258" name="Rectangle à coins arrondis 257">
              <a:extLst>
                <a:ext uri="{FF2B5EF4-FFF2-40B4-BE49-F238E27FC236}">
                  <a16:creationId xmlns:a16="http://schemas.microsoft.com/office/drawing/2014/main" id="{D010107F-1B35-D440-A8AD-A8977BCCA76D}"/>
                </a:ext>
              </a:extLst>
            </p:cNvPr>
            <p:cNvSpPr/>
            <p:nvPr/>
          </p:nvSpPr>
          <p:spPr>
            <a:xfrm>
              <a:off x="-8676421" y="-1533353"/>
              <a:ext cx="10139002" cy="4478454"/>
            </a:xfrm>
            <a:prstGeom prst="roundRect">
              <a:avLst>
                <a:gd name="adj" fmla="val 9338"/>
              </a:avLst>
            </a:prstGeom>
            <a:solidFill>
              <a:srgbClr val="44546A">
                <a:alpha val="20000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3600" b="1" dirty="0"/>
            </a:p>
          </p:txBody>
        </p:sp>
        <p:sp>
          <p:nvSpPr>
            <p:cNvPr id="259" name="Rectangle à coins arrondis 258">
              <a:extLst>
                <a:ext uri="{FF2B5EF4-FFF2-40B4-BE49-F238E27FC236}">
                  <a16:creationId xmlns:a16="http://schemas.microsoft.com/office/drawing/2014/main" id="{D033CA9A-334D-8544-9389-A6DB4BF45928}"/>
                </a:ext>
              </a:extLst>
            </p:cNvPr>
            <p:cNvSpPr/>
            <p:nvPr/>
          </p:nvSpPr>
          <p:spPr>
            <a:xfrm>
              <a:off x="-8519635" y="-635136"/>
              <a:ext cx="9725267" cy="1412145"/>
            </a:xfrm>
            <a:prstGeom prst="round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200" b="1" dirty="0">
                  <a:solidFill>
                    <a:schemeClr val="tx2"/>
                  </a:solidFill>
                  <a:latin typeface="+mj-lt"/>
                </a:rPr>
                <a:t>Stochastic, epistemological, judgmental, computational, modelling uncertainties</a:t>
              </a:r>
            </a:p>
          </p:txBody>
        </p:sp>
        <p:grpSp>
          <p:nvGrpSpPr>
            <p:cNvPr id="260" name="Groupe 259">
              <a:extLst>
                <a:ext uri="{FF2B5EF4-FFF2-40B4-BE49-F238E27FC236}">
                  <a16:creationId xmlns:a16="http://schemas.microsoft.com/office/drawing/2014/main" id="{1251E712-C0E8-4746-AFDD-D5E8FF99D98D}"/>
                </a:ext>
              </a:extLst>
            </p:cNvPr>
            <p:cNvGrpSpPr/>
            <p:nvPr/>
          </p:nvGrpSpPr>
          <p:grpSpPr>
            <a:xfrm>
              <a:off x="876188" y="-1131073"/>
              <a:ext cx="6110100" cy="1584469"/>
              <a:chOff x="-3176020" y="2684443"/>
              <a:chExt cx="6110100" cy="1954845"/>
            </a:xfrm>
          </p:grpSpPr>
          <p:sp>
            <p:nvSpPr>
              <p:cNvPr id="302" name="Bulle ronde 301">
                <a:extLst>
                  <a:ext uri="{FF2B5EF4-FFF2-40B4-BE49-F238E27FC236}">
                    <a16:creationId xmlns:a16="http://schemas.microsoft.com/office/drawing/2014/main" id="{6D66A2EB-3312-8E43-853B-3880B4675F50}"/>
                  </a:ext>
                </a:extLst>
              </p:cNvPr>
              <p:cNvSpPr/>
              <p:nvPr/>
            </p:nvSpPr>
            <p:spPr bwMode="auto">
              <a:xfrm>
                <a:off x="-3176020" y="2684443"/>
                <a:ext cx="6110100" cy="1954845"/>
              </a:xfrm>
              <a:prstGeom prst="wedgeEllipseCallout">
                <a:avLst>
                  <a:gd name="adj1" fmla="val -48786"/>
                  <a:gd name="adj2" fmla="val 5976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303" name="ZoneTexte 20">
                <a:extLst>
                  <a:ext uri="{FF2B5EF4-FFF2-40B4-BE49-F238E27FC236}">
                    <a16:creationId xmlns:a16="http://schemas.microsoft.com/office/drawing/2014/main" id="{29B3F4EC-A5C8-4A4C-9F0A-E63A2119F549}"/>
                  </a:ext>
                </a:extLst>
              </p:cNvPr>
              <p:cNvSpPr txBox="1"/>
              <p:nvPr/>
            </p:nvSpPr>
            <p:spPr>
              <a:xfrm>
                <a:off x="-2730543" y="3100138"/>
                <a:ext cx="5543916" cy="1177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is the level of reliability of the probability maps? ’</a:t>
                </a:r>
              </a:p>
            </p:txBody>
          </p:sp>
        </p:grpSp>
        <p:grpSp>
          <p:nvGrpSpPr>
            <p:cNvPr id="261" name="Groupe 260">
              <a:extLst>
                <a:ext uri="{FF2B5EF4-FFF2-40B4-BE49-F238E27FC236}">
                  <a16:creationId xmlns:a16="http://schemas.microsoft.com/office/drawing/2014/main" id="{93D3841D-12A4-DA47-BA15-76AA8A026030}"/>
                </a:ext>
              </a:extLst>
            </p:cNvPr>
            <p:cNvGrpSpPr/>
            <p:nvPr/>
          </p:nvGrpSpPr>
          <p:grpSpPr>
            <a:xfrm>
              <a:off x="-1287242" y="-2448500"/>
              <a:ext cx="7107033" cy="1720156"/>
              <a:chOff x="5527239" y="3189774"/>
              <a:chExt cx="2954694" cy="1720156"/>
            </a:xfrm>
          </p:grpSpPr>
          <p:sp>
            <p:nvSpPr>
              <p:cNvPr id="300" name="Bulle ronde 299">
                <a:extLst>
                  <a:ext uri="{FF2B5EF4-FFF2-40B4-BE49-F238E27FC236}">
                    <a16:creationId xmlns:a16="http://schemas.microsoft.com/office/drawing/2014/main" id="{0D4E1094-1C99-CB41-B704-18FC7C1B02D0}"/>
                  </a:ext>
                </a:extLst>
              </p:cNvPr>
              <p:cNvSpPr/>
              <p:nvPr/>
            </p:nvSpPr>
            <p:spPr bwMode="auto">
              <a:xfrm>
                <a:off x="5654157" y="3189774"/>
                <a:ext cx="2632647" cy="1720156"/>
              </a:xfrm>
              <a:prstGeom prst="wedgeEllipseCallout">
                <a:avLst>
                  <a:gd name="adj1" fmla="val -37200"/>
                  <a:gd name="adj2" fmla="val 64932"/>
                </a:avLst>
              </a:prstGeom>
              <a:solidFill>
                <a:srgbClr val="ADDF9A"/>
              </a:solidFill>
              <a:ln w="9525" cap="flat" cmpd="sng" algn="ctr">
                <a:solidFill>
                  <a:srgbClr val="ADDF9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ctr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301" name="ZoneTexte 24">
                <a:extLst>
                  <a:ext uri="{FF2B5EF4-FFF2-40B4-BE49-F238E27FC236}">
                    <a16:creationId xmlns:a16="http://schemas.microsoft.com/office/drawing/2014/main" id="{2744D35E-B2E3-C840-BC97-287F4B7046D5}"/>
                  </a:ext>
                </a:extLst>
              </p:cNvPr>
              <p:cNvSpPr txBox="1"/>
              <p:nvPr/>
            </p:nvSpPr>
            <p:spPr>
              <a:xfrm>
                <a:off x="5527239" y="3408130"/>
                <a:ext cx="2954694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is the level of reliability of the measurements? What is the level of conservatism?’</a:t>
                </a:r>
              </a:p>
            </p:txBody>
          </p:sp>
        </p:grpSp>
        <p:sp>
          <p:nvSpPr>
            <p:cNvPr id="262" name="Espace réservé du contenu 2">
              <a:extLst>
                <a:ext uri="{FF2B5EF4-FFF2-40B4-BE49-F238E27FC236}">
                  <a16:creationId xmlns:a16="http://schemas.microsoft.com/office/drawing/2014/main" id="{E37B38F8-43A0-264D-AE25-127D67F61134}"/>
                </a:ext>
              </a:extLst>
            </p:cNvPr>
            <p:cNvSpPr txBox="1">
              <a:spLocks/>
            </p:cNvSpPr>
            <p:nvPr/>
          </p:nvSpPr>
          <p:spPr>
            <a:xfrm>
              <a:off x="-8519634" y="807353"/>
              <a:ext cx="9677174" cy="1673022"/>
            </a:xfrm>
            <a:prstGeom prst="flowChartAlternateProcess">
              <a:avLst/>
            </a:prstGeom>
            <a:noFill/>
            <a:ln w="19050">
              <a:noFill/>
            </a:ln>
          </p:spPr>
          <p:txBody>
            <a:bodyPr>
              <a:no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just" fontAlgn="auto">
                <a:spcAft>
                  <a:spcPts val="0"/>
                </a:spcAft>
                <a:buClr>
                  <a:schemeClr val="tx2"/>
                </a:buClr>
              </a:pPr>
              <a:r>
                <a:rPr lang="en-GB" sz="2800" dirty="0">
                  <a:latin typeface="+mj-lt"/>
                </a:rPr>
                <a:t>External uncertainties </a:t>
              </a:r>
              <a:r>
                <a:rPr lang="en-GB" sz="2800" b="1" dirty="0">
                  <a:solidFill>
                    <a:schemeClr val="tx2"/>
                  </a:solidFill>
                  <a:latin typeface="+mj-lt"/>
                </a:rPr>
                <a:t>don’t constitute real brakes for decision makers;</a:t>
              </a:r>
            </a:p>
            <a:p>
              <a:pPr algn="just" fontAlgn="auto">
                <a:spcBef>
                  <a:spcPts val="1200"/>
                </a:spcBef>
                <a:spcAft>
                  <a:spcPts val="0"/>
                </a:spcAft>
                <a:buClr>
                  <a:schemeClr val="tx2"/>
                </a:buClr>
              </a:pPr>
              <a:r>
                <a:rPr lang="en-GB" sz="2800" b="1" dirty="0">
                  <a:solidFill>
                    <a:schemeClr val="tx2"/>
                  </a:solidFill>
                  <a:latin typeface="+mj-lt"/>
                </a:rPr>
                <a:t>Decisions are made</a:t>
              </a:r>
              <a:r>
                <a:rPr lang="en-GB" sz="2800" dirty="0">
                  <a:latin typeface="+mj-lt"/>
                </a:rPr>
                <a:t>,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  <a:latin typeface="+mj-lt"/>
                </a:rPr>
                <a:t> </a:t>
              </a:r>
              <a:r>
                <a:rPr lang="en-GB" sz="2800" dirty="0">
                  <a:latin typeface="+mj-lt"/>
                </a:rPr>
                <a:t>whether the information is gained by these types of uncertainties or not.</a:t>
              </a:r>
            </a:p>
          </p:txBody>
        </p:sp>
        <p:sp>
          <p:nvSpPr>
            <p:cNvPr id="263" name="Rectangle à coins arrondis 262">
              <a:extLst>
                <a:ext uri="{FF2B5EF4-FFF2-40B4-BE49-F238E27FC236}">
                  <a16:creationId xmlns:a16="http://schemas.microsoft.com/office/drawing/2014/main" id="{E9EF7BFA-316C-B746-AB11-38F004FA1490}"/>
                </a:ext>
              </a:extLst>
            </p:cNvPr>
            <p:cNvSpPr/>
            <p:nvPr/>
          </p:nvSpPr>
          <p:spPr>
            <a:xfrm>
              <a:off x="8419453" y="-905464"/>
              <a:ext cx="10637583" cy="875457"/>
            </a:xfrm>
            <a:prstGeom prst="round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200" b="1" dirty="0">
                  <a:solidFill>
                    <a:schemeClr val="accent1"/>
                  </a:solidFill>
                  <a:latin typeface="+mj-lt"/>
                </a:rPr>
                <a:t>Implementation of the decision &amp; Governance</a:t>
              </a:r>
            </a:p>
          </p:txBody>
        </p:sp>
        <p:grpSp>
          <p:nvGrpSpPr>
            <p:cNvPr id="264" name="Groupe 263">
              <a:extLst>
                <a:ext uri="{FF2B5EF4-FFF2-40B4-BE49-F238E27FC236}">
                  <a16:creationId xmlns:a16="http://schemas.microsoft.com/office/drawing/2014/main" id="{AA6876CD-C161-144E-A396-8F5308F7A29C}"/>
                </a:ext>
              </a:extLst>
            </p:cNvPr>
            <p:cNvGrpSpPr/>
            <p:nvPr/>
          </p:nvGrpSpPr>
          <p:grpSpPr>
            <a:xfrm>
              <a:off x="15143197" y="-2490230"/>
              <a:ext cx="4801695" cy="1879920"/>
              <a:chOff x="-46321" y="3271004"/>
              <a:chExt cx="4323369" cy="1679666"/>
            </a:xfrm>
          </p:grpSpPr>
          <p:sp>
            <p:nvSpPr>
              <p:cNvPr id="298" name="Bulle ronde 297">
                <a:extLst>
                  <a:ext uri="{FF2B5EF4-FFF2-40B4-BE49-F238E27FC236}">
                    <a16:creationId xmlns:a16="http://schemas.microsoft.com/office/drawing/2014/main" id="{8F9905DF-2329-9549-B7B4-53B1694165C0}"/>
                  </a:ext>
                </a:extLst>
              </p:cNvPr>
              <p:cNvSpPr/>
              <p:nvPr/>
            </p:nvSpPr>
            <p:spPr bwMode="auto">
              <a:xfrm>
                <a:off x="-46321" y="3271004"/>
                <a:ext cx="4267043" cy="1591358"/>
              </a:xfrm>
              <a:prstGeom prst="wedgeEllipseCallout">
                <a:avLst>
                  <a:gd name="adj1" fmla="val 17332"/>
                  <a:gd name="adj2" fmla="val 69423"/>
                </a:avLst>
              </a:prstGeom>
              <a:solidFill>
                <a:schemeClr val="bg1">
                  <a:lumMod val="8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99" name="ZoneTexte 41">
                <a:extLst>
                  <a:ext uri="{FF2B5EF4-FFF2-40B4-BE49-F238E27FC236}">
                    <a16:creationId xmlns:a16="http://schemas.microsoft.com/office/drawing/2014/main" id="{345FB105-164F-6549-B56B-F78612C02054}"/>
                  </a:ext>
                </a:extLst>
              </p:cNvPr>
              <p:cNvSpPr txBox="1"/>
              <p:nvPr/>
            </p:nvSpPr>
            <p:spPr>
              <a:xfrm>
                <a:off x="80719" y="3328221"/>
                <a:ext cx="4196329" cy="1622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‘Will our strategy for evacuation, dedicated at local level, be validated by national authorities?’</a:t>
                </a:r>
              </a:p>
            </p:txBody>
          </p:sp>
        </p:grpSp>
        <p:grpSp>
          <p:nvGrpSpPr>
            <p:cNvPr id="265" name="Groupe 264">
              <a:extLst>
                <a:ext uri="{FF2B5EF4-FFF2-40B4-BE49-F238E27FC236}">
                  <a16:creationId xmlns:a16="http://schemas.microsoft.com/office/drawing/2014/main" id="{C795B20E-8D6C-2144-84D7-D3527F08D399}"/>
                </a:ext>
              </a:extLst>
            </p:cNvPr>
            <p:cNvGrpSpPr/>
            <p:nvPr/>
          </p:nvGrpSpPr>
          <p:grpSpPr>
            <a:xfrm>
              <a:off x="1059742" y="2107758"/>
              <a:ext cx="8069873" cy="2154182"/>
              <a:chOff x="427956" y="2776591"/>
              <a:chExt cx="4065943" cy="1850754"/>
            </a:xfrm>
          </p:grpSpPr>
          <p:sp>
            <p:nvSpPr>
              <p:cNvPr id="296" name="Bulle ronde 295">
                <a:extLst>
                  <a:ext uri="{FF2B5EF4-FFF2-40B4-BE49-F238E27FC236}">
                    <a16:creationId xmlns:a16="http://schemas.microsoft.com/office/drawing/2014/main" id="{F98070E8-1B08-6846-8CC1-5C49F89F6FDB}"/>
                  </a:ext>
                </a:extLst>
              </p:cNvPr>
              <p:cNvSpPr/>
              <p:nvPr/>
            </p:nvSpPr>
            <p:spPr bwMode="auto">
              <a:xfrm>
                <a:off x="427956" y="2776591"/>
                <a:ext cx="4065943" cy="1577341"/>
              </a:xfrm>
              <a:prstGeom prst="wedgeEllipseCallout">
                <a:avLst>
                  <a:gd name="adj1" fmla="val 57546"/>
                  <a:gd name="adj2" fmla="val 883"/>
                </a:avLst>
              </a:prstGeom>
              <a:solidFill>
                <a:srgbClr val="FFD579"/>
              </a:solidFill>
              <a:ln w="9525" cap="flat" cmpd="sng" algn="ctr">
                <a:solidFill>
                  <a:srgbClr val="FFD57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97" name="ZoneTexte 53">
                <a:extLst>
                  <a:ext uri="{FF2B5EF4-FFF2-40B4-BE49-F238E27FC236}">
                    <a16:creationId xmlns:a16="http://schemas.microsoft.com/office/drawing/2014/main" id="{D81B472A-BE04-AD4E-B935-ECA4538B4A13}"/>
                  </a:ext>
                </a:extLst>
              </p:cNvPr>
              <p:cNvSpPr txBox="1"/>
              <p:nvPr/>
            </p:nvSpPr>
            <p:spPr>
              <a:xfrm>
                <a:off x="549618" y="3067239"/>
                <a:ext cx="3740339" cy="1560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‘To what extend does the population understand and respect the evacuation procedures and the doctrine?’</a:t>
                </a:r>
              </a:p>
            </p:txBody>
          </p:sp>
        </p:grpSp>
        <p:grpSp>
          <p:nvGrpSpPr>
            <p:cNvPr id="266" name="Groupe 265">
              <a:extLst>
                <a:ext uri="{FF2B5EF4-FFF2-40B4-BE49-F238E27FC236}">
                  <a16:creationId xmlns:a16="http://schemas.microsoft.com/office/drawing/2014/main" id="{D432098A-08BD-E444-B394-5F0427458529}"/>
                </a:ext>
              </a:extLst>
            </p:cNvPr>
            <p:cNvGrpSpPr/>
            <p:nvPr/>
          </p:nvGrpSpPr>
          <p:grpSpPr>
            <a:xfrm>
              <a:off x="4615319" y="3614539"/>
              <a:ext cx="3998447" cy="1936730"/>
              <a:chOff x="-20482126" y="6167931"/>
              <a:chExt cx="7078476" cy="1936730"/>
            </a:xfrm>
          </p:grpSpPr>
          <p:sp>
            <p:nvSpPr>
              <p:cNvPr id="294" name="Bulle ronde 293">
                <a:extLst>
                  <a:ext uri="{FF2B5EF4-FFF2-40B4-BE49-F238E27FC236}">
                    <a16:creationId xmlns:a16="http://schemas.microsoft.com/office/drawing/2014/main" id="{45A2FAAC-898E-A142-9C20-5F742E0CCB77}"/>
                  </a:ext>
                </a:extLst>
              </p:cNvPr>
              <p:cNvSpPr/>
              <p:nvPr/>
            </p:nvSpPr>
            <p:spPr bwMode="auto">
              <a:xfrm>
                <a:off x="-20482126" y="6167931"/>
                <a:ext cx="7078476" cy="1936730"/>
              </a:xfrm>
              <a:prstGeom prst="wedgeEllipseCallout">
                <a:avLst>
                  <a:gd name="adj1" fmla="val 62350"/>
                  <a:gd name="adj2" fmla="val -66252"/>
                </a:avLst>
              </a:prstGeom>
              <a:solidFill>
                <a:srgbClr val="00BCBD"/>
              </a:solidFill>
              <a:ln w="95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95" name="ZoneTexte 51">
                <a:extLst>
                  <a:ext uri="{FF2B5EF4-FFF2-40B4-BE49-F238E27FC236}">
                    <a16:creationId xmlns:a16="http://schemas.microsoft.com/office/drawing/2014/main" id="{691300D8-1F14-3543-A08C-E288A501FB24}"/>
                  </a:ext>
                </a:extLst>
              </p:cNvPr>
              <p:cNvSpPr txBox="1"/>
              <p:nvPr/>
            </p:nvSpPr>
            <p:spPr>
              <a:xfrm>
                <a:off x="-20140730" y="6471186"/>
                <a:ext cx="656257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to do if the bus drivers use their right to withdrawal?’</a:t>
                </a:r>
              </a:p>
            </p:txBody>
          </p:sp>
        </p:grpSp>
        <p:grpSp>
          <p:nvGrpSpPr>
            <p:cNvPr id="267" name="Groupe 266">
              <a:extLst>
                <a:ext uri="{FF2B5EF4-FFF2-40B4-BE49-F238E27FC236}">
                  <a16:creationId xmlns:a16="http://schemas.microsoft.com/office/drawing/2014/main" id="{23A104F7-64DA-734B-BB09-5BB936D26045}"/>
                </a:ext>
              </a:extLst>
            </p:cNvPr>
            <p:cNvGrpSpPr/>
            <p:nvPr/>
          </p:nvGrpSpPr>
          <p:grpSpPr>
            <a:xfrm>
              <a:off x="4319389" y="5451650"/>
              <a:ext cx="4838245" cy="1861733"/>
              <a:chOff x="3070893" y="4638930"/>
              <a:chExt cx="6554922" cy="1861733"/>
            </a:xfrm>
          </p:grpSpPr>
          <p:sp>
            <p:nvSpPr>
              <p:cNvPr id="292" name="Bulle ronde 291">
                <a:extLst>
                  <a:ext uri="{FF2B5EF4-FFF2-40B4-BE49-F238E27FC236}">
                    <a16:creationId xmlns:a16="http://schemas.microsoft.com/office/drawing/2014/main" id="{C45B9BDF-3C93-0740-BAD3-7F80F2BA65A1}"/>
                  </a:ext>
                </a:extLst>
              </p:cNvPr>
              <p:cNvSpPr/>
              <p:nvPr/>
            </p:nvSpPr>
            <p:spPr bwMode="auto">
              <a:xfrm>
                <a:off x="3254543" y="4638930"/>
                <a:ext cx="6371272" cy="1861733"/>
              </a:xfrm>
              <a:prstGeom prst="wedgeEllipseCallout">
                <a:avLst>
                  <a:gd name="adj1" fmla="val 66644"/>
                  <a:gd name="adj2" fmla="val 13375"/>
                </a:avLst>
              </a:prstGeom>
              <a:solidFill>
                <a:srgbClr val="62AAEA"/>
              </a:solidFill>
              <a:ln w="9525" cap="flat" cmpd="sng" algn="ctr">
                <a:solidFill>
                  <a:srgbClr val="00BE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93" name="ZoneTexte 61">
                <a:extLst>
                  <a:ext uri="{FF2B5EF4-FFF2-40B4-BE49-F238E27FC236}">
                    <a16:creationId xmlns:a16="http://schemas.microsoft.com/office/drawing/2014/main" id="{C78D049C-FD6A-DF4E-BE1B-BE82ADFE1499}"/>
                  </a:ext>
                </a:extLst>
              </p:cNvPr>
              <p:cNvSpPr txBox="1"/>
              <p:nvPr/>
            </p:nvSpPr>
            <p:spPr>
              <a:xfrm>
                <a:off x="3070893" y="4903594"/>
                <a:ext cx="652300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will be the socio-economic impacts on the affected territories?’</a:t>
                </a:r>
              </a:p>
            </p:txBody>
          </p:sp>
        </p:grpSp>
        <p:sp>
          <p:nvSpPr>
            <p:cNvPr id="268" name="Espace réservé du contenu 2">
              <a:extLst>
                <a:ext uri="{FF2B5EF4-FFF2-40B4-BE49-F238E27FC236}">
                  <a16:creationId xmlns:a16="http://schemas.microsoft.com/office/drawing/2014/main" id="{E37B38F8-43A0-264D-AE25-127D67F61134}"/>
                </a:ext>
              </a:extLst>
            </p:cNvPr>
            <p:cNvSpPr txBox="1">
              <a:spLocks/>
            </p:cNvSpPr>
            <p:nvPr/>
          </p:nvSpPr>
          <p:spPr>
            <a:xfrm>
              <a:off x="8407548" y="-24643"/>
              <a:ext cx="11474796" cy="1673022"/>
            </a:xfrm>
            <a:prstGeom prst="flowChartAlternateProcess">
              <a:avLst/>
            </a:prstGeom>
            <a:noFill/>
            <a:ln w="19050">
              <a:noFill/>
            </a:ln>
          </p:spPr>
          <p:txBody>
            <a:bodyPr>
              <a:no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just" fontAlgn="auto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French panel 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was confronted with difficulties </a:t>
              </a:r>
              <a:r>
                <a:rPr lang="en-US" sz="2800" dirty="0">
                  <a:latin typeface="+mj-lt"/>
                </a:rPr>
                <a:t>to agree on 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the best timing </a:t>
              </a:r>
              <a:r>
                <a:rPr lang="en-US" sz="2800" dirty="0">
                  <a:latin typeface="+mj-lt"/>
                </a:rPr>
                <a:t>or the relevant criteria to take the decision or even the strategy to implement;</a:t>
              </a:r>
            </a:p>
            <a:p>
              <a:pPr algn="just" fontAlgn="auto">
                <a:spcBef>
                  <a:spcPts val="600"/>
                </a:spcBef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Given their 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political/geopolitical weight</a:t>
              </a:r>
              <a:r>
                <a:rPr lang="en-US" sz="2800" dirty="0">
                  <a:latin typeface="+mj-lt"/>
                </a:rPr>
                <a:t>, decisions taken by local decision makers during emergency and after might be superseded at higher level;</a:t>
              </a:r>
            </a:p>
          </p:txBody>
        </p:sp>
        <p:grpSp>
          <p:nvGrpSpPr>
            <p:cNvPr id="269" name="Groupe 268">
              <a:extLst>
                <a:ext uri="{FF2B5EF4-FFF2-40B4-BE49-F238E27FC236}">
                  <a16:creationId xmlns:a16="http://schemas.microsoft.com/office/drawing/2014/main" id="{1EC2E078-4C6E-0F4B-A0C1-839A065E9021}"/>
                </a:ext>
              </a:extLst>
            </p:cNvPr>
            <p:cNvGrpSpPr/>
            <p:nvPr/>
          </p:nvGrpSpPr>
          <p:grpSpPr>
            <a:xfrm>
              <a:off x="1737583" y="230907"/>
              <a:ext cx="6746412" cy="2183269"/>
              <a:chOff x="-862366" y="3335705"/>
              <a:chExt cx="4716242" cy="1875744"/>
            </a:xfrm>
          </p:grpSpPr>
          <p:sp>
            <p:nvSpPr>
              <p:cNvPr id="290" name="Bulle ronde 289">
                <a:extLst>
                  <a:ext uri="{FF2B5EF4-FFF2-40B4-BE49-F238E27FC236}">
                    <a16:creationId xmlns:a16="http://schemas.microsoft.com/office/drawing/2014/main" id="{EAC4618A-3149-584E-9208-28ECE55B1FC3}"/>
                  </a:ext>
                </a:extLst>
              </p:cNvPr>
              <p:cNvSpPr/>
              <p:nvPr/>
            </p:nvSpPr>
            <p:spPr bwMode="auto">
              <a:xfrm>
                <a:off x="-862366" y="3335705"/>
                <a:ext cx="4716242" cy="1875744"/>
              </a:xfrm>
              <a:prstGeom prst="wedgeEllipseCallout">
                <a:avLst>
                  <a:gd name="adj1" fmla="val 56204"/>
                  <a:gd name="adj2" fmla="val -85938"/>
                </a:avLst>
              </a:prstGeom>
              <a:solidFill>
                <a:srgbClr val="FFAEA4"/>
              </a:solidFill>
              <a:ln w="9525" cap="flat" cmpd="sng" algn="ctr">
                <a:solidFill>
                  <a:srgbClr val="FFAEA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91" name="ZoneTexte 32">
                <a:extLst>
                  <a:ext uri="{FF2B5EF4-FFF2-40B4-BE49-F238E27FC236}">
                    <a16:creationId xmlns:a16="http://schemas.microsoft.com/office/drawing/2014/main" id="{55B70247-29CC-1A4E-A7D5-E10EA068A9EB}"/>
                  </a:ext>
                </a:extLst>
              </p:cNvPr>
              <p:cNvSpPr txBox="1"/>
              <p:nvPr/>
            </p:nvSpPr>
            <p:spPr>
              <a:xfrm>
                <a:off x="-578319" y="3525551"/>
                <a:ext cx="4197344" cy="1560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is the best timing to take decision? Is it when the model’s results are available or should we wait for the field measurements?’</a:t>
                </a:r>
              </a:p>
            </p:txBody>
          </p:sp>
        </p:grpSp>
        <p:sp>
          <p:nvSpPr>
            <p:cNvPr id="270" name="Rectangle 269"/>
            <p:cNvSpPr/>
            <p:nvPr/>
          </p:nvSpPr>
          <p:spPr>
            <a:xfrm>
              <a:off x="8520552" y="3610706"/>
              <a:ext cx="11361791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Reactions and </a:t>
              </a:r>
              <a:r>
                <a:rPr lang="en-US" sz="2800" b="1" dirty="0" err="1">
                  <a:solidFill>
                    <a:schemeClr val="accent1"/>
                  </a:solidFill>
                  <a:latin typeface="+mj-lt"/>
                </a:rPr>
                <a:t>behaviours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 of the population and responders </a:t>
              </a:r>
              <a:r>
                <a:rPr lang="en-US" sz="2800" dirty="0">
                  <a:latin typeface="+mj-lt"/>
                </a:rPr>
                <a:t>constitute another layer of uncertainties for decision makers;</a:t>
              </a:r>
            </a:p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Importance 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to have real-time and close scale information</a:t>
              </a:r>
              <a:r>
                <a:rPr lang="en-US" sz="2800" dirty="0">
                  <a:latin typeface="+mj-lt"/>
                </a:rPr>
                <a:t> (e.g. demographics) to adapt the messages and foster the population’s understanding</a:t>
              </a:r>
            </a:p>
          </p:txBody>
        </p:sp>
        <p:sp>
          <p:nvSpPr>
            <p:cNvPr id="271" name="Rectangle 270"/>
            <p:cNvSpPr/>
            <p:nvPr/>
          </p:nvSpPr>
          <p:spPr>
            <a:xfrm>
              <a:off x="8626355" y="6957266"/>
              <a:ext cx="11255988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Economic uncertainties have been raised during debates dedicated to 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the transition phase; </a:t>
              </a:r>
            </a:p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During the emergency phase, </a:t>
              </a: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room for flexibility and consideration to the potential evolution</a:t>
              </a:r>
              <a:r>
                <a:rPr lang="en-US" sz="2800" dirty="0">
                  <a:latin typeface="+mj-lt"/>
                </a:rPr>
                <a:t> should be given to the decisions to limit consequences </a:t>
              </a:r>
            </a:p>
          </p:txBody>
        </p:sp>
        <p:sp>
          <p:nvSpPr>
            <p:cNvPr id="272" name="Rectangle à coins arrondis 271">
              <a:extLst>
                <a:ext uri="{FF2B5EF4-FFF2-40B4-BE49-F238E27FC236}">
                  <a16:creationId xmlns:a16="http://schemas.microsoft.com/office/drawing/2014/main" id="{8F4AB16D-7664-7944-8014-934214F1449C}"/>
                </a:ext>
              </a:extLst>
            </p:cNvPr>
            <p:cNvSpPr/>
            <p:nvPr/>
          </p:nvSpPr>
          <p:spPr>
            <a:xfrm>
              <a:off x="8626355" y="6024816"/>
              <a:ext cx="11255988" cy="865169"/>
            </a:xfrm>
            <a:prstGeom prst="round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200" b="1" dirty="0">
                  <a:solidFill>
                    <a:schemeClr val="accent1"/>
                  </a:solidFill>
                  <a:latin typeface="+mj-lt"/>
                </a:rPr>
                <a:t>Economic and other side-effects</a:t>
              </a:r>
            </a:p>
          </p:txBody>
        </p:sp>
        <p:sp>
          <p:nvSpPr>
            <p:cNvPr id="273" name="Rectangle à coins arrondis 272">
              <a:extLst>
                <a:ext uri="{FF2B5EF4-FFF2-40B4-BE49-F238E27FC236}">
                  <a16:creationId xmlns:a16="http://schemas.microsoft.com/office/drawing/2014/main" id="{8876CA6C-E163-BC4B-9ADC-B886DEA7F1CA}"/>
                </a:ext>
              </a:extLst>
            </p:cNvPr>
            <p:cNvSpPr/>
            <p:nvPr/>
          </p:nvSpPr>
          <p:spPr>
            <a:xfrm>
              <a:off x="8496492" y="2444656"/>
              <a:ext cx="11385851" cy="992434"/>
            </a:xfrm>
            <a:prstGeom prst="round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200" b="1" dirty="0">
                  <a:solidFill>
                    <a:schemeClr val="accent1"/>
                  </a:solidFill>
                  <a:latin typeface="+mj-lt"/>
                </a:rPr>
                <a:t>Social &amp; Human issues – Behaviours and reactions</a:t>
              </a:r>
            </a:p>
          </p:txBody>
        </p:sp>
        <p:sp>
          <p:nvSpPr>
            <p:cNvPr id="274" name="Rectangle à coins arrondis 273">
              <a:extLst>
                <a:ext uri="{FF2B5EF4-FFF2-40B4-BE49-F238E27FC236}">
                  <a16:creationId xmlns:a16="http://schemas.microsoft.com/office/drawing/2014/main" id="{31BB35A7-0491-F042-9225-43C7D7CA8A35}"/>
                </a:ext>
              </a:extLst>
            </p:cNvPr>
            <p:cNvSpPr/>
            <p:nvPr/>
          </p:nvSpPr>
          <p:spPr>
            <a:xfrm>
              <a:off x="-8433563" y="7354424"/>
              <a:ext cx="9896144" cy="1337320"/>
            </a:xfrm>
            <a:prstGeom prst="round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200" b="1" dirty="0">
                  <a:solidFill>
                    <a:srgbClr val="008080"/>
                  </a:solidFill>
                  <a:latin typeface="+mj-lt"/>
                </a:rPr>
                <a:t>Communication issues, What information and support of information?</a:t>
              </a:r>
            </a:p>
          </p:txBody>
        </p:sp>
        <p:grpSp>
          <p:nvGrpSpPr>
            <p:cNvPr id="275" name="Groupe 274">
              <a:extLst>
                <a:ext uri="{FF2B5EF4-FFF2-40B4-BE49-F238E27FC236}">
                  <a16:creationId xmlns:a16="http://schemas.microsoft.com/office/drawing/2014/main" id="{4C641817-CA03-0F4B-B890-8DEC2ADBB32D}"/>
                </a:ext>
              </a:extLst>
            </p:cNvPr>
            <p:cNvGrpSpPr/>
            <p:nvPr/>
          </p:nvGrpSpPr>
          <p:grpSpPr>
            <a:xfrm>
              <a:off x="1540329" y="7851645"/>
              <a:ext cx="6658840" cy="1606109"/>
              <a:chOff x="1269178" y="4394637"/>
              <a:chExt cx="5265212" cy="1606109"/>
            </a:xfrm>
          </p:grpSpPr>
          <p:sp>
            <p:nvSpPr>
              <p:cNvPr id="288" name="Bulle ronde 287">
                <a:extLst>
                  <a:ext uri="{FF2B5EF4-FFF2-40B4-BE49-F238E27FC236}">
                    <a16:creationId xmlns:a16="http://schemas.microsoft.com/office/drawing/2014/main" id="{C2B56E5F-F44E-D044-9214-9062DF7E132A}"/>
                  </a:ext>
                </a:extLst>
              </p:cNvPr>
              <p:cNvSpPr/>
              <p:nvPr/>
            </p:nvSpPr>
            <p:spPr bwMode="auto">
              <a:xfrm>
                <a:off x="1269178" y="4394637"/>
                <a:ext cx="5265212" cy="1512325"/>
              </a:xfrm>
              <a:prstGeom prst="wedgeEllipseCallout">
                <a:avLst>
                  <a:gd name="adj1" fmla="val -69228"/>
                  <a:gd name="adj2" fmla="val -5458"/>
                </a:avLst>
              </a:prstGeom>
              <a:solidFill>
                <a:srgbClr val="D5ECF2"/>
              </a:solidFill>
              <a:ln w="9525" cap="flat" cmpd="sng" algn="ctr">
                <a:solidFill>
                  <a:srgbClr val="D5ECF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89" name="ZoneTexte 78">
                <a:extLst>
                  <a:ext uri="{FF2B5EF4-FFF2-40B4-BE49-F238E27FC236}">
                    <a16:creationId xmlns:a16="http://schemas.microsoft.com/office/drawing/2014/main" id="{622059C2-6481-6E4E-B74F-45311E2AA8E8}"/>
                  </a:ext>
                </a:extLst>
              </p:cNvPr>
              <p:cNvSpPr txBox="1"/>
              <p:nvPr/>
            </p:nvSpPr>
            <p:spPr>
              <a:xfrm>
                <a:off x="1306256" y="4615751"/>
                <a:ext cx="5203603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information is clear and concrete enough to reassure and provide support to the population?'</a:t>
                </a:r>
              </a:p>
            </p:txBody>
          </p:sp>
        </p:grpSp>
        <p:grpSp>
          <p:nvGrpSpPr>
            <p:cNvPr id="276" name="Groupe 275">
              <a:extLst>
                <a:ext uri="{FF2B5EF4-FFF2-40B4-BE49-F238E27FC236}">
                  <a16:creationId xmlns:a16="http://schemas.microsoft.com/office/drawing/2014/main" id="{24ADCBCF-53C6-7547-A678-8CF84F1FEFFF}"/>
                </a:ext>
              </a:extLst>
            </p:cNvPr>
            <p:cNvGrpSpPr/>
            <p:nvPr/>
          </p:nvGrpSpPr>
          <p:grpSpPr>
            <a:xfrm>
              <a:off x="1484552" y="6897264"/>
              <a:ext cx="4730488" cy="1158194"/>
              <a:chOff x="5005412" y="4459379"/>
              <a:chExt cx="4730488" cy="1158194"/>
            </a:xfrm>
          </p:grpSpPr>
          <p:sp>
            <p:nvSpPr>
              <p:cNvPr id="286" name="Bulle ronde 285">
                <a:extLst>
                  <a:ext uri="{FF2B5EF4-FFF2-40B4-BE49-F238E27FC236}">
                    <a16:creationId xmlns:a16="http://schemas.microsoft.com/office/drawing/2014/main" id="{7716CB8D-4C1E-1A49-AE59-244991A183BE}"/>
                  </a:ext>
                </a:extLst>
              </p:cNvPr>
              <p:cNvSpPr/>
              <p:nvPr/>
            </p:nvSpPr>
            <p:spPr bwMode="auto">
              <a:xfrm>
                <a:off x="5005412" y="4459379"/>
                <a:ext cx="4730488" cy="1158194"/>
              </a:xfrm>
              <a:prstGeom prst="wedgeEllipseCallout">
                <a:avLst>
                  <a:gd name="adj1" fmla="val -51812"/>
                  <a:gd name="adj2" fmla="val 71871"/>
                </a:avLst>
              </a:prstGeom>
              <a:solidFill>
                <a:srgbClr val="00BEC0"/>
              </a:solidFill>
              <a:ln w="9525" cap="flat" cmpd="sng" algn="ctr">
                <a:solidFill>
                  <a:srgbClr val="00BE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87" name="ZoneTexte 81">
                <a:extLst>
                  <a:ext uri="{FF2B5EF4-FFF2-40B4-BE49-F238E27FC236}">
                    <a16:creationId xmlns:a16="http://schemas.microsoft.com/office/drawing/2014/main" id="{B6F4435E-835E-F649-A320-540EEBC77C3F}"/>
                  </a:ext>
                </a:extLst>
              </p:cNvPr>
              <p:cNvSpPr txBox="1"/>
              <p:nvPr/>
            </p:nvSpPr>
            <p:spPr>
              <a:xfrm>
                <a:off x="5189234" y="4576311"/>
                <a:ext cx="441860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are the best messages given the circumstances?’</a:t>
                </a:r>
              </a:p>
            </p:txBody>
          </p:sp>
        </p:grpSp>
        <p:sp>
          <p:nvSpPr>
            <p:cNvPr id="277" name="Rectangle à coins arrondis 276">
              <a:extLst>
                <a:ext uri="{FF2B5EF4-FFF2-40B4-BE49-F238E27FC236}">
                  <a16:creationId xmlns:a16="http://schemas.microsoft.com/office/drawing/2014/main" id="{CBC32EC9-15AB-6D4B-A802-AACA017F2082}"/>
                </a:ext>
              </a:extLst>
            </p:cNvPr>
            <p:cNvSpPr/>
            <p:nvPr/>
          </p:nvSpPr>
          <p:spPr>
            <a:xfrm>
              <a:off x="-8430835" y="3889224"/>
              <a:ext cx="9893415" cy="1028652"/>
            </a:xfrm>
            <a:prstGeom prst="round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200" b="1" dirty="0">
                  <a:solidFill>
                    <a:srgbClr val="008080"/>
                  </a:solidFill>
                  <a:latin typeface="+mj-lt"/>
                </a:rPr>
                <a:t>Evolution of the situation</a:t>
              </a:r>
            </a:p>
          </p:txBody>
        </p:sp>
        <p:grpSp>
          <p:nvGrpSpPr>
            <p:cNvPr id="278" name="Groupe 277">
              <a:extLst>
                <a:ext uri="{FF2B5EF4-FFF2-40B4-BE49-F238E27FC236}">
                  <a16:creationId xmlns:a16="http://schemas.microsoft.com/office/drawing/2014/main" id="{73506537-2A47-674E-8F35-7C28C1FF2A1D}"/>
                </a:ext>
              </a:extLst>
            </p:cNvPr>
            <p:cNvGrpSpPr/>
            <p:nvPr/>
          </p:nvGrpSpPr>
          <p:grpSpPr>
            <a:xfrm>
              <a:off x="1287641" y="4242488"/>
              <a:ext cx="3754848" cy="1689978"/>
              <a:chOff x="7928346" y="3784085"/>
              <a:chExt cx="2407724" cy="1689978"/>
            </a:xfrm>
          </p:grpSpPr>
          <p:sp>
            <p:nvSpPr>
              <p:cNvPr id="284" name="Bulle ronde 283">
                <a:extLst>
                  <a:ext uri="{FF2B5EF4-FFF2-40B4-BE49-F238E27FC236}">
                    <a16:creationId xmlns:a16="http://schemas.microsoft.com/office/drawing/2014/main" id="{958E06B0-EB36-354A-9208-0040D97DB769}"/>
                  </a:ext>
                </a:extLst>
              </p:cNvPr>
              <p:cNvSpPr/>
              <p:nvPr/>
            </p:nvSpPr>
            <p:spPr bwMode="auto">
              <a:xfrm>
                <a:off x="7928346" y="3784085"/>
                <a:ext cx="2407724" cy="1689978"/>
              </a:xfrm>
              <a:prstGeom prst="wedgeEllipseCallout">
                <a:avLst>
                  <a:gd name="adj1" fmla="val -69521"/>
                  <a:gd name="adj2" fmla="val -30624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3">
                    <a:lumMod val="40000"/>
                    <a:lumOff val="6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indent="0" algn="ctr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fr-FR" sz="2800" b="0" i="0" u="none" strike="noStrike" cap="none" normalizeH="0" baseline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285" name="ZoneTexte 75">
                <a:extLst>
                  <a:ext uri="{FF2B5EF4-FFF2-40B4-BE49-F238E27FC236}">
                    <a16:creationId xmlns:a16="http://schemas.microsoft.com/office/drawing/2014/main" id="{80DB085C-D273-4544-A48A-AE0E6FA42256}"/>
                  </a:ext>
                </a:extLst>
              </p:cNvPr>
              <p:cNvSpPr txBox="1"/>
              <p:nvPr/>
            </p:nvSpPr>
            <p:spPr>
              <a:xfrm>
                <a:off x="8018552" y="3896476"/>
                <a:ext cx="228947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235032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4700656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7050984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9401312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11751640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14101968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16452296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18802624" algn="l" defTabSz="4700656" rtl="0" eaLnBrk="1" latinLnBrk="0" hangingPunct="1">
                  <a:defRPr sz="72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ts val="150"/>
                  </a:spcBef>
                  <a:spcAft>
                    <a:spcPts val="150"/>
                  </a:spcAft>
                </a:pPr>
                <a:r>
                  <a:rPr lang="en-GB" sz="2800" b="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‘What will be the evolution of the radiological situation?’</a:t>
                </a:r>
              </a:p>
            </p:txBody>
          </p:sp>
        </p:grpSp>
        <p:sp>
          <p:nvSpPr>
            <p:cNvPr id="279" name="Rectangle 278"/>
            <p:cNvSpPr/>
            <p:nvPr/>
          </p:nvSpPr>
          <p:spPr>
            <a:xfrm>
              <a:off x="-8519635" y="5044852"/>
              <a:ext cx="998568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The temporal dimension </a:t>
              </a:r>
              <a:r>
                <a:rPr lang="en-US" sz="2800" dirty="0">
                  <a:latin typeface="+mj-lt"/>
                </a:rPr>
                <a:t>(evolution of zoning over time) is confirmed as very useful for decision-makers; </a:t>
              </a:r>
            </a:p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Need to have elements allowing </a:t>
              </a: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to anticipate the evolution of the situation </a:t>
              </a:r>
              <a:r>
                <a:rPr lang="en-US" sz="2800" dirty="0">
                  <a:latin typeface="+mj-lt"/>
                </a:rPr>
                <a:t>and </a:t>
              </a: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to assess the influence and effectiveness of the decisions</a:t>
              </a:r>
              <a:r>
                <a:rPr lang="en-US" sz="2800" dirty="0">
                  <a:latin typeface="+mj-lt"/>
                </a:rPr>
                <a:t>.</a:t>
              </a:r>
            </a:p>
          </p:txBody>
        </p:sp>
        <p:sp>
          <p:nvSpPr>
            <p:cNvPr id="280" name="Rectangle 279"/>
            <p:cNvSpPr/>
            <p:nvPr/>
          </p:nvSpPr>
          <p:spPr>
            <a:xfrm>
              <a:off x="-8437747" y="8781848"/>
              <a:ext cx="998568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just" defTabSz="3525492" eaLnBrk="1" fontAlgn="auto" hangingPunct="1">
                <a:spcAft>
                  <a:spcPts val="0"/>
                </a:spcAft>
                <a:buClr>
                  <a:schemeClr val="tx2"/>
                </a:buClr>
              </a:pPr>
              <a:r>
                <a:rPr lang="en-US" sz="2800" dirty="0">
                  <a:latin typeface="+mj-lt"/>
                </a:rPr>
                <a:t>Communication about decisions taken or about to be taken is </a:t>
              </a: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a major lever of success for the management of the situation. </a:t>
              </a:r>
            </a:p>
          </p:txBody>
        </p:sp>
        <p:sp>
          <p:nvSpPr>
            <p:cNvPr id="281" name="ZoneTexte 4">
              <a:extLst>
                <a:ext uri="{FF2B5EF4-FFF2-40B4-BE49-F238E27FC236}">
                  <a16:creationId xmlns:a16="http://schemas.microsoft.com/office/drawing/2014/main" id="{5ABE81EB-CA4C-A446-A225-8592151940BB}"/>
                </a:ext>
              </a:extLst>
            </p:cNvPr>
            <p:cNvSpPr txBox="1"/>
            <p:nvPr/>
          </p:nvSpPr>
          <p:spPr>
            <a:xfrm>
              <a:off x="-9292102" y="-1435000"/>
              <a:ext cx="114498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GB" sz="3600" b="1" dirty="0">
                  <a:solidFill>
                    <a:schemeClr val="tx2">
                      <a:lumMod val="50000"/>
                    </a:schemeClr>
                  </a:solidFill>
                  <a:latin typeface="Calibri" panose="020F0502020204030204"/>
                </a:rPr>
                <a:t>EXTERNAL UNCERTAINTIES</a:t>
              </a:r>
            </a:p>
          </p:txBody>
        </p:sp>
        <p:sp>
          <p:nvSpPr>
            <p:cNvPr id="282" name="ZoneTexte 84">
              <a:extLst>
                <a:ext uri="{FF2B5EF4-FFF2-40B4-BE49-F238E27FC236}">
                  <a16:creationId xmlns:a16="http://schemas.microsoft.com/office/drawing/2014/main" id="{114B53A1-0A1A-974B-84A5-9FA693289220}"/>
                </a:ext>
              </a:extLst>
            </p:cNvPr>
            <p:cNvSpPr txBox="1"/>
            <p:nvPr/>
          </p:nvSpPr>
          <p:spPr>
            <a:xfrm>
              <a:off x="-9210761" y="3192148"/>
              <a:ext cx="114498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GB" sz="3600" b="1" dirty="0">
                  <a:solidFill>
                    <a:srgbClr val="70AD47"/>
                  </a:solidFill>
                  <a:latin typeface="Calibri" panose="020F0502020204030204"/>
                </a:rPr>
                <a:t>TRANSVERSAL UNCERTAINTIES</a:t>
              </a:r>
            </a:p>
          </p:txBody>
        </p:sp>
        <p:sp>
          <p:nvSpPr>
            <p:cNvPr id="283" name="ZoneTexte 86">
              <a:extLst>
                <a:ext uri="{FF2B5EF4-FFF2-40B4-BE49-F238E27FC236}">
                  <a16:creationId xmlns:a16="http://schemas.microsoft.com/office/drawing/2014/main" id="{8C311E44-9FC0-0840-9A07-2ABDC5E3D38F}"/>
                </a:ext>
              </a:extLst>
            </p:cNvPr>
            <p:cNvSpPr txBox="1"/>
            <p:nvPr/>
          </p:nvSpPr>
          <p:spPr>
            <a:xfrm>
              <a:off x="6832949" y="-1682703"/>
              <a:ext cx="114498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35032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700656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7050984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9401312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1751640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4101968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6452296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8802624" algn="l" defTabSz="4700656" rtl="0" eaLnBrk="1" latinLnBrk="0" hangingPunct="1">
                <a:defRPr sz="72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GB" sz="3600" b="1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/>
                </a:rPr>
                <a:t>INTERNAL UNCERTAINTIES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707726"/>
      </p:ext>
    </p:extLst>
  </p:cSld>
  <p:clrMapOvr>
    <a:masterClrMapping/>
  </p:clrMapOvr>
</p:sld>
</file>

<file path=ppt/theme/theme1.xml><?xml version="1.0" encoding="utf-8"?>
<a:theme xmlns:a="http://schemas.openxmlformats.org/drawingml/2006/main" name="CONCER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NCERT" id="{9E37ED38-8528-4622-97B5-E50A59913621}" vid="{C3144AF8-E3B1-46BB-B32C-B5F65E8202C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2E699366340D41B67FD2BA5630CCCF" ma:contentTypeVersion="2" ma:contentTypeDescription="Create a new document." ma:contentTypeScope="" ma:versionID="ed1a82d24d7aba30fd19252522c0df2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2D18AD-630F-4686-B02D-DE0845F6EADE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A6463A-878E-44C1-A208-01170601C7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8AB0E6-98C7-4B58-8655-14DD63DE92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2032</TotalTime>
  <Pages>22</Pages>
  <Words>1259</Words>
  <Application>Microsoft Macintosh PowerPoint</Application>
  <PresentationFormat>Personnalisé</PresentationFormat>
  <Paragraphs>73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10" baseType="lpstr">
      <vt:lpstr>ＭＳ Ｐゴシック</vt:lpstr>
      <vt:lpstr>Interstate-Regular</vt:lpstr>
      <vt:lpstr>Times New Roman</vt:lpstr>
      <vt:lpstr>Calibri</vt:lpstr>
      <vt:lpstr>Segoe UI</vt:lpstr>
      <vt:lpstr>Wingdings</vt:lpstr>
      <vt:lpstr>CenturyGothic-Bold</vt:lpstr>
      <vt:lpstr>Arial</vt:lpstr>
      <vt:lpstr>CONCERT</vt:lpstr>
      <vt:lpstr>Présentation PowerPoint</vt:lpstr>
    </vt:vector>
  </TitlesOfParts>
  <Company>SCK-CEN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 Oudheusden Michiel</dc:creator>
  <cp:lastModifiedBy>Eymeric Lafranque</cp:lastModifiedBy>
  <cp:revision>226</cp:revision>
  <cp:lastPrinted>2019-10-29T13:55:29Z</cp:lastPrinted>
  <dcterms:created xsi:type="dcterms:W3CDTF">2017-11-13T09:28:55Z</dcterms:created>
  <dcterms:modified xsi:type="dcterms:W3CDTF">2019-12-11T14:00:05Z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  <property fmtid="{D5CDD505-2E9C-101B-9397-08002B2CF9AE}" pid="3" name="ContentTypeId">
    <vt:lpwstr>0x010100452E699366340D41B67FD2BA5630CCCF</vt:lpwstr>
  </property>
</Properties>
</file>